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slideMasters/slideMaster45.xml" ContentType="application/vnd.openxmlformats-officedocument.presentationml.slideMaster+xml"/>
  <Override PartName="/ppt/slides/slide45.xml" ContentType="application/vnd.openxmlformats-officedocument.presentationml.slide+xml"/>
  <Override PartName="/ppt/slideMasters/slideMaster46.xml" ContentType="application/vnd.openxmlformats-officedocument.presentationml.slideMaster+xml"/>
  <Override PartName="/ppt/slides/slide46.xml" ContentType="application/vnd.openxmlformats-officedocument.presentationml.slide+xml"/>
  <Override PartName="/ppt/slideMasters/slideMaster47.xml" ContentType="application/vnd.openxmlformats-officedocument.presentationml.slideMaster+xml"/>
  <Override PartName="/ppt/slides/slide47.xml" ContentType="application/vnd.openxmlformats-officedocument.presentationml.slide+xml"/>
  <Override PartName="/ppt/slideMasters/slideMaster48.xml" ContentType="application/vnd.openxmlformats-officedocument.presentationml.slideMaster+xml"/>
  <Override PartName="/ppt/slides/slide48.xml" ContentType="application/vnd.openxmlformats-officedocument.presentationml.slide+xml"/>
  <Override PartName="/ppt/slideMasters/slideMaster49.xml" ContentType="application/vnd.openxmlformats-officedocument.presentationml.slideMaster+xml"/>
  <Override PartName="/ppt/slides/slide49.xml" ContentType="application/vnd.openxmlformats-officedocument.presentationml.slide+xml"/>
  <Override PartName="/ppt/slideMasters/slideMaster50.xml" ContentType="application/vnd.openxmlformats-officedocument.presentationml.slideMaster+xml"/>
  <Override PartName="/ppt/slides/slide50.xml" ContentType="application/vnd.openxmlformats-officedocument.presentationml.slide+xml"/>
  <Override PartName="/ppt/slideMasters/slideMaster51.xml" ContentType="application/vnd.openxmlformats-officedocument.presentationml.slideMaster+xml"/>
  <Override PartName="/ppt/slides/slide51.xml" ContentType="application/vnd.openxmlformats-officedocument.presentationml.slide+xml"/>
  <Override PartName="/ppt/slideMasters/slideMaster52.xml" ContentType="application/vnd.openxmlformats-officedocument.presentationml.slideMaster+xml"/>
  <Override PartName="/ppt/slides/slide52.xml" ContentType="application/vnd.openxmlformats-officedocument.presentationml.slide+xml"/>
  <Override PartName="/ppt/slideMasters/slideMaster53.xml" ContentType="application/vnd.openxmlformats-officedocument.presentationml.slideMaster+xml"/>
  <Override PartName="/ppt/slides/slide53.xml" ContentType="application/vnd.openxmlformats-officedocument.presentationml.slide+xml"/>
  <Override PartName="/ppt/slideMasters/slideMaster54.xml" ContentType="application/vnd.openxmlformats-officedocument.presentationml.slideMaster+xml"/>
  <Override PartName="/ppt/slides/slide54.xml" ContentType="application/vnd.openxmlformats-officedocument.presentationml.slide+xml"/>
  <Override PartName="/ppt/slideMasters/slideMaster55.xml" ContentType="application/vnd.openxmlformats-officedocument.presentationml.slideMaster+xml"/>
  <Override PartName="/ppt/slides/slide55.xml" ContentType="application/vnd.openxmlformats-officedocument.presentationml.slide+xml"/>
  <Override PartName="/ppt/slideMasters/slideMaster56.xml" ContentType="application/vnd.openxmlformats-officedocument.presentationml.slideMaster+xml"/>
  <Override PartName="/ppt/slides/slide56.xml" ContentType="application/vnd.openxmlformats-officedocument.presentationml.slide+xml"/>
  <Override PartName="/ppt/slideMasters/slideMaster57.xml" ContentType="application/vnd.openxmlformats-officedocument.presentationml.slideMaster+xml"/>
  <Override PartName="/ppt/slides/slide57.xml" ContentType="application/vnd.openxmlformats-officedocument.presentationml.slide+xml"/>
  <Override PartName="/ppt/slideMasters/slideMaster58.xml" ContentType="application/vnd.openxmlformats-officedocument.presentationml.slideMaster+xml"/>
  <Override PartName="/ppt/slides/slide58.xml" ContentType="application/vnd.openxmlformats-officedocument.presentationml.slide+xml"/>
  <Override PartName="/ppt/slideMasters/slideMaster59.xml" ContentType="application/vnd.openxmlformats-officedocument.presentationml.slideMaster+xml"/>
  <Override PartName="/ppt/slides/slide59.xml" ContentType="application/vnd.openxmlformats-officedocument.presentationml.slide+xml"/>
  <Override PartName="/ppt/slideMasters/slideMaster60.xml" ContentType="application/vnd.openxmlformats-officedocument.presentationml.slideMaster+xml"/>
  <Override PartName="/ppt/slides/slide60.xml" ContentType="application/vnd.openxmlformats-officedocument.presentationml.slide+xml"/>
  <Override PartName="/ppt/slideMasters/slideMaster61.xml" ContentType="application/vnd.openxmlformats-officedocument.presentationml.slideMaster+xml"/>
  <Override PartName="/ppt/slides/slide61.xml" ContentType="application/vnd.openxmlformats-officedocument.presentationml.slide+xml"/>
  <Override PartName="/ppt/slideMasters/slideMaster62.xml" ContentType="application/vnd.openxmlformats-officedocument.presentationml.slideMaster+xml"/>
  <Override PartName="/ppt/slides/slide62.xml" ContentType="application/vnd.openxmlformats-officedocument.presentationml.slide+xml"/>
  <Override PartName="/ppt/slideMasters/slideMaster63.xml" ContentType="application/vnd.openxmlformats-officedocument.presentationml.slideMaster+xml"/>
  <Override PartName="/ppt/slides/slide63.xml" ContentType="application/vnd.openxmlformats-officedocument.presentationml.slide+xml"/>
  <Override PartName="/ppt/slideMasters/slideMaster64.xml" ContentType="application/vnd.openxmlformats-officedocument.presentationml.slideMaster+xml"/>
  <Override PartName="/ppt/slides/slide64.xml" ContentType="application/vnd.openxmlformats-officedocument.presentationml.slide+xml"/>
  <Override PartName="/ppt/slideMasters/slideMaster65.xml" ContentType="application/vnd.openxmlformats-officedocument.presentationml.slideMaster+xml"/>
  <Override PartName="/ppt/slides/slide65.xml" ContentType="application/vnd.openxmlformats-officedocument.presentationml.slide+xml"/>
  <Override PartName="/ppt/slideMasters/slideMaster66.xml" ContentType="application/vnd.openxmlformats-officedocument.presentationml.slideMaster+xml"/>
  <Override PartName="/ppt/slides/slide66.xml" ContentType="application/vnd.openxmlformats-officedocument.presentationml.slide+xml"/>
  <Override PartName="/ppt/slideMasters/slideMaster67.xml" ContentType="application/vnd.openxmlformats-officedocument.presentationml.slideMaster+xml"/>
  <Override PartName="/ppt/slides/slide67.xml" ContentType="application/vnd.openxmlformats-officedocument.presentationml.slide+xml"/>
  <Override PartName="/ppt/slideMasters/slideMaster68.xml" ContentType="application/vnd.openxmlformats-officedocument.presentationml.slideMaster+xml"/>
  <Override PartName="/ppt/slides/slide68.xml" ContentType="application/vnd.openxmlformats-officedocument.presentationml.slide+xml"/>
  <Override PartName="/ppt/slideMasters/slideMaster69.xml" ContentType="application/vnd.openxmlformats-officedocument.presentationml.slideMaster+xml"/>
  <Override PartName="/ppt/slides/slide69.xml" ContentType="application/vnd.openxmlformats-officedocument.presentationml.slide+xml"/>
  <Override PartName="/ppt/slideMasters/slideMaster70.xml" ContentType="application/vnd.openxmlformats-officedocument.presentationml.slideMaster+xml"/>
  <Override PartName="/ppt/slides/slide70.xml" ContentType="application/vnd.openxmlformats-officedocument.presentationml.slide+xml"/>
  <Override PartName="/ppt/slideMasters/slideMaster71.xml" ContentType="application/vnd.openxmlformats-officedocument.presentationml.slideMaster+xml"/>
  <Override PartName="/ppt/slides/slide71.xml" ContentType="application/vnd.openxmlformats-officedocument.presentationml.slide+xml"/>
  <Override PartName="/ppt/slideMasters/slideMaster72.xml" ContentType="application/vnd.openxmlformats-officedocument.presentationml.slideMaster+xml"/>
  <Override PartName="/ppt/slides/slide72.xml" ContentType="application/vnd.openxmlformats-officedocument.presentationml.slide+xml"/>
  <Override PartName="/ppt/slideMasters/slideMaster73.xml" ContentType="application/vnd.openxmlformats-officedocument.presentationml.slideMaster+xml"/>
  <Override PartName="/ppt/slides/slide73.xml" ContentType="application/vnd.openxmlformats-officedocument.presentationml.slide+xml"/>
  <Override PartName="/ppt/slideMasters/slideMaster74.xml" ContentType="application/vnd.openxmlformats-officedocument.presentationml.slideMaster+xml"/>
  <Override PartName="/ppt/slides/slide74.xml" ContentType="application/vnd.openxmlformats-officedocument.presentationml.slide+xml"/>
  <Override PartName="/ppt/slideMasters/slideMaster75.xml" ContentType="application/vnd.openxmlformats-officedocument.presentationml.slideMaster+xml"/>
  <Override PartName="/ppt/slides/slide75.xml" ContentType="application/vnd.openxmlformats-officedocument.presentationml.slide+xml"/>
  <Override PartName="/ppt/slideMasters/slideMaster76.xml" ContentType="application/vnd.openxmlformats-officedocument.presentationml.slideMaster+xml"/>
  <Override PartName="/ppt/slides/slide76.xml" ContentType="application/vnd.openxmlformats-officedocument.presentationml.slide+xml"/>
  <Override PartName="/ppt/slideMasters/slideMaster77.xml" ContentType="application/vnd.openxmlformats-officedocument.presentationml.slideMaster+xml"/>
  <Override PartName="/ppt/slides/slide77.xml" ContentType="application/vnd.openxmlformats-officedocument.presentationml.slide+xml"/>
  <Override PartName="/ppt/slideMasters/slideMaster78.xml" ContentType="application/vnd.openxmlformats-officedocument.presentationml.slideMaster+xml"/>
  <Override PartName="/ppt/slides/slide78.xml" ContentType="application/vnd.openxmlformats-officedocument.presentationml.slide+xml"/>
  <Override PartName="/ppt/slideMasters/slideMaster79.xml" ContentType="application/vnd.openxmlformats-officedocument.presentationml.slideMaster+xml"/>
  <Override PartName="/ppt/slides/slide79.xml" ContentType="application/vnd.openxmlformats-officedocument.presentationml.slide+xml"/>
  <Override PartName="/ppt/slideMasters/slideMaster80.xml" ContentType="application/vnd.openxmlformats-officedocument.presentationml.slideMaster+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notesMasterIdLst>
    <p:notesMasterId r:id="rId8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7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7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7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5.xml"/>
		</Relationships>
</file>

<file path=ppt/notesSlides/_rels/notesSlide7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6.xml"/>
		</Relationships>
</file>

<file path=ppt/notesSlides/_rels/notesSlide7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7.xml"/>
		</Relationships>
</file>

<file path=ppt/notesSlides/_rels/notesSlide7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8.xml"/>
		</Relationships>
</file>

<file path=ppt/notesSlides/_rels/notesSlide7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9.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0.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PPTX Export Comprehensive Test Slides
  ===========================================
  This file is a test MD that covers all known edge cases and expected issues.
  Generation steps:
    marp --html src/native-pptx/test-fixtures/pptx-export.md -o out/test-pptx-export.html
    node scripts/gen-pptx.js out/test-pptx-export.html out/test-pptx-export.pptx
    node scripts/compare-visuals.js out/test-pptx-export.html out/test-pptx-export.pptx</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Japanese text intentionally kept for CJK rendering test: mixed Japanese/English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Japanese text intentionally kept for CJK rendering test: special characters and fullwidth symbols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Japanese text intentionally kept for CJK rendering test: long paragraph wrapping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Slides 40+: Additional test cases (generalized patterns from production materials)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sub/sup text should be vertically shifted, not just smaller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Regression for ADR-15: each agenda item is display:flex and contains
     an inline-flex badge plus a direct child TEXT_NODE. The PPTX export must
     render the description text to the right of the badge with no overlap.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Regression for &lt;br&gt; handling in extractListItemEl:
     Two trailing spaces before newline produce &lt;br&gt; inside &lt;li&gt;.
     The PPTX must render two visible lines within the same bullet.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Regression for image-in-list split logic in walkElements:
     When a Markdown image appears between list items with no blank lines,
     markdown-it parses it as a lazy continuation of the first &lt;li&gt;.
     The PPTX must show items in order: First item → image → Second item.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ADR-22 regression: when a display:block div contains both direct text
     nodes and inline-block elements (badges), the shallow recovery pass
     must recover the text nodes. Before fix, only &lt;strong&gt; text was kept;
     surrounding text nodes were dropped.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ADR-22 regression: table CSS padding should be used as PPTX cell margin
     instead of a fixed value, reducing font-metric wrapping in dense tables.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ADR-22 regression: step-body divs contain text nodes + inline-block
     span tags. Same root cause as Slide 64: text nodes dropped in shallow
     recovery when display:block container has inline-block children.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ADR-22 regression: flex-child divs with white-space:nowrap have tight
     bounding boxes. PPTX font metrics may be slightly wider, causing text
     to wrap. The width is extended by 10% to absorb font-metric variance.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ADR-30 regression: a flex-row child containing only emoji (min-width: 18px,
     text-align: center) had emojiWidthOverride extend its text box to the
     parent's right edge.  The centred emoji then overlapped the adjacent text
     div.  Fix: skip emojiWidthOverride when a visible sibling follows.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math formulas render as readable text without duplicationKaTeX uses .katex-mathml (hidden MathML) + .katex-html (visual); only visual part should appear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block equations render as centred rasterized images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slide has no page number; background image renderedTests ADR-33 SVG grouping for paginate:false + ![bg]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fitExpected: heading auto-scales to fill width; PPTX uses theme font size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background on left 40%, content on right 60%</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two backgrounds layered (or split) in one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background image is contained (fit) rather than covering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checkbox items render with visible check/uncheck markers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h5/h6 render at smaller sizes; &lt;hr&gt; renders as horizontal rule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images respect height constraints; emoji shortcodes render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yellow marker highlight appears on bold runs inside list items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1000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null</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hyperlink" Target="https://github.com/marp-team/marp-vscode" TargetMode="External"/><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image" Target="../media/image-31-1.png"/><Relationship Id="rId2" Type="http://schemas.openxmlformats.org/officeDocument/2006/relationships/image" Target="../media/image-31-2.svg"/><Relationship Id="rId3" Type="http://schemas.openxmlformats.org/officeDocument/2006/relationships/slideLayout" Target="../slideLayouts/slideLayout1.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hyperlink" Target="https://example.com/" TargetMode="External"/><Relationship Id="rId2" Type="http://schemas.openxmlformats.org/officeDocument/2006/relationships/slideLayout" Target="../slideLayouts/slideLayout1.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Slide-35-image-1.png"/><Relationship Id="rId2" Type="http://schemas.openxmlformats.org/officeDocument/2006/relationships/slideLayout" Target="../slideLayouts/slideLayout1.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image" Target="../media/image-37-1.png"/><Relationship Id="rId2" Type="http://schemas.openxmlformats.org/officeDocument/2006/relationships/slideLayout" Target="../slideLayouts/slideLayout1.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image" Target="../media/image-38-1.png"/><Relationship Id="rId2" Type="http://schemas.openxmlformats.org/officeDocument/2006/relationships/image" Target="../media/image-38-2.svg"/><Relationship Id="rId3" Type="http://schemas.openxmlformats.org/officeDocument/2006/relationships/slideLayout" Target="../slideLayouts/slideLayout1.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image" Target="../media/image-39-1.png"/><Relationship Id="rId2" Type="http://schemas.openxmlformats.org/officeDocument/2006/relationships/image" Target="../media/image-39-2.png"/><Relationship Id="rId3" Type="http://schemas.openxmlformats.org/officeDocument/2006/relationships/image" Target="../media/image-39-3.svg"/><Relationship Id="rId4" Type="http://schemas.openxmlformats.org/officeDocument/2006/relationships/slideLayout" Target="../slideLayouts/slideLayout1.xml"/><Relationship Id="rId5"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image" Target="../media/Slide-40-image-1.png"/><Relationship Id="rId2" Type="http://schemas.openxmlformats.org/officeDocument/2006/relationships/slideLayout" Target="../slideLayouts/slideLayout1.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image" Target="../media/Slide-41-image-1.png"/><Relationship Id="rId2" Type="http://schemas.openxmlformats.org/officeDocument/2006/relationships/slideLayout" Target="../slideLayouts/slideLayout1.xml"/><Relationship Id="rId3"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image" Target="../media/Slide-50-image-1.png"/><Relationship Id="rId2" Type="http://schemas.openxmlformats.org/officeDocument/2006/relationships/slideLayout" Target="../slideLayouts/slideLayout1.xml"/><Relationship Id="rId3"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image" Target="../media/image-51-1.png"/><Relationship Id="rId2" Type="http://schemas.openxmlformats.org/officeDocument/2006/relationships/slideLayout" Target="../slideLayouts/slideLayout1.xml"/><Relationship Id="rId3"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image" Target="../media/image-52-1.png"/><Relationship Id="rId2" Type="http://schemas.openxmlformats.org/officeDocument/2006/relationships/slideLayout" Target="../slideLayouts/slideLayout1.xml"/><Relationship Id="rId3"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image" Target="../media/image-53-1.png"/><Relationship Id="rId2" Type="http://schemas.openxmlformats.org/officeDocument/2006/relationships/slideLayout" Target="../slideLayouts/slideLayout1.xml"/><Relationship Id="rId3"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image" Target="../media/Slide-60-image-1.png"/><Relationship Id="rId2" Type="http://schemas.openxmlformats.org/officeDocument/2006/relationships/slideLayout" Target="../slideLayouts/slideLayout1.xml"/><Relationship Id="rId3"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image" Target="../media/image-64-1.png"/><Relationship Id="rId2" Type="http://schemas.openxmlformats.org/officeDocument/2006/relationships/slideLayout" Target="../slideLayouts/slideLayout1.xml"/><Relationship Id="rId3"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image" Target="../media/image-70-1.png"/><Relationship Id="rId2" Type="http://schemas.openxmlformats.org/officeDocument/2006/relationships/image" Target="../media/image-70-2.png"/><Relationship Id="rId3" Type="http://schemas.openxmlformats.org/officeDocument/2006/relationships/image" Target="../media/image-70-3.png"/><Relationship Id="rId4" Type="http://schemas.openxmlformats.org/officeDocument/2006/relationships/image" Target="../media/image-70-4.png"/><Relationship Id="rId5" Type="http://schemas.openxmlformats.org/officeDocument/2006/relationships/slideLayout" Target="../slideLayouts/slideLayout1.xml"/><Relationship Id="rId6"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image" Target="../media/image-71-1.png"/><Relationship Id="rId2" Type="http://schemas.openxmlformats.org/officeDocument/2006/relationships/image" Target="../media/image-71-2.png"/><Relationship Id="rId3" Type="http://schemas.openxmlformats.org/officeDocument/2006/relationships/slideLayout" Target="../slideLayouts/slideLayout1.xml"/><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image" Target="../media/Slide-72-image-1.png"/><Relationship Id="rId2" Type="http://schemas.openxmlformats.org/officeDocument/2006/relationships/slideLayout" Target="../slideLayouts/slideLayout1.xml"/><Relationship Id="rId3"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image" Target="../media/image-74-1.png"/><Relationship Id="rId2" Type="http://schemas.openxmlformats.org/officeDocument/2006/relationships/slideLayout" Target="../slideLayouts/slideLayout1.xml"/><Relationship Id="rId3"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image" Target="../media/image-75-1.png"/><Relationship Id="rId2" Type="http://schemas.openxmlformats.org/officeDocument/2006/relationships/slideLayout" Target="../slideLayouts/slideLayout1.xml"/><Relationship Id="rId3"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image" Target="../media/image-76-1.png"/><Relationship Id="rId2" Type="http://schemas.openxmlformats.org/officeDocument/2006/relationships/slideLayout" Target="../slideLayouts/slideLayout1.xml"/><Relationship Id="rId3"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image" Target="../media/image-79-1.png"/><Relationship Id="rId2" Type="http://schemas.openxmlformats.org/officeDocument/2006/relationships/image" Target="../media/image-79-2.png"/><Relationship Id="rId3" Type="http://schemas.openxmlformats.org/officeDocument/2006/relationships/slideLayout" Target="../slideLayouts/slideLayout1.xml"/><Relationship Id="rId4"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417713"/>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PPTX Export</a:t>
            </a:r>
            <a:pPr algn="l" indent="0" marL="0">
              <a:lnSpc>
                <a:spcPct val="125000"/>
              </a:lnSpc>
              <a:buNone/>
            </a:pPr>
            <a:endParaRPr lang="en-US" sz="3480" dirty="0"/>
          </a:p>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Comprehensive Test Slides</a:t>
            </a:r>
            <a:endParaRPr lang="en-US" sz="3480" dirty="0"/>
          </a:p>
        </p:txBody>
      </p:sp>
      <p:sp>
        <p:nvSpPr>
          <p:cNvPr id="3" name="Text 1"/>
          <p:cNvSpPr/>
          <p:nvPr/>
        </p:nvSpPr>
        <p:spPr>
          <a:xfrm>
            <a:off x="747713" y="3883670"/>
            <a:ext cx="11291888" cy="556468"/>
          </a:xfrm>
          <a:prstGeom prst="rect">
            <a:avLst/>
          </a:prstGeom>
          <a:noFill/>
          <a:ln/>
        </p:spPr>
        <p:txBody>
          <a:bodyPr wrap="square" lIns="0" tIns="0" rIns="0" bIns="107728" rtlCol="0" anchor="t"/>
          <a:lstStyle/>
          <a:p>
            <a:pPr algn="l" indent="0" marL="0">
              <a:lnSpc>
                <a:spcPct val="125000"/>
              </a:lnSpc>
              <a:buNone/>
            </a:pPr>
            <a:r>
              <a:rPr lang="en-US" sz="2828" b="1" dirty="0">
                <a:solidFill>
                  <a:srgbClr val="1F2328"/>
                </a:solidFill>
                <a:latin typeface="Segoe UI" pitchFamily="34" charset="0"/>
                <a:ea typeface="Segoe UI" pitchFamily="34" charset="-122"/>
                <a:cs typeface="Segoe UI" pitchFamily="34" charset="-120"/>
              </a:rPr>
              <a:t>All Known Bugs &amp; Edge Cases — Full Coverage</a:t>
            </a:r>
            <a:endParaRPr lang="en-US" sz="2828"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74771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10: Image (same directory, no filter)</a:t>
            </a:r>
            <a:endParaRPr lang="en-US" sz="3480" dirty="0"/>
          </a:p>
        </p:txBody>
      </p:sp>
      <p:sp>
        <p:nvSpPr>
          <p:cNvPr id="3" name="Text 1"/>
          <p:cNvSpPr/>
          <p:nvPr/>
        </p:nvSpPr>
        <p:spPr>
          <a:xfrm>
            <a:off x="3605213" y="4028182"/>
            <a:ext cx="8143875" cy="514350"/>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Normal image beside text</a:t>
            </a:r>
            <a:endParaRPr lang="en-US" sz="2175" dirty="0"/>
          </a:p>
        </p:txBody>
      </p:sp>
      <p:pic>
        <p:nvPicPr>
          <p:cNvPr id="4" name="Image 0" descr="preencoded.png">    </p:cNvPr>
          <p:cNvPicPr>
            <a:picLocks noChangeAspect="1"/>
          </p:cNvPicPr>
          <p:nvPr/>
        </p:nvPicPr>
        <p:blipFill>
          <a:blip r:embed="rId1"/>
          <a:stretch>
            <a:fillRect/>
          </a:stretch>
        </p:blipFill>
        <p:spPr>
          <a:xfrm>
            <a:off x="747713" y="1585020"/>
            <a:ext cx="2857500" cy="2857500"/>
          </a:xfrm>
          <a:prstGeom prst="rect">
            <a:avLst/>
          </a:prstGeom>
        </p:spPr>
      </p:pic>
      <p:sp>
        <p:nvSpPr>
          <p:cNvPr id="5" name="Text 2"/>
          <p:cNvSpPr/>
          <p:nvPr/>
        </p:nvSpPr>
        <p:spPr>
          <a:xfrm>
            <a:off x="747713" y="4694932"/>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Image placed below:</a:t>
            </a:r>
            <a:endParaRPr lang="en-US" sz="2175" dirty="0"/>
          </a:p>
        </p:txBody>
      </p:sp>
      <p:pic>
        <p:nvPicPr>
          <p:cNvPr id="6" name="Image 1" descr="preencoded.png">    </p:cNvPr>
          <p:cNvPicPr>
            <a:picLocks noChangeAspect="1"/>
          </p:cNvPicPr>
          <p:nvPr/>
        </p:nvPicPr>
        <p:blipFill>
          <a:blip r:embed="rId2"/>
          <a:stretch>
            <a:fillRect/>
          </a:stretch>
        </p:blipFill>
        <p:spPr>
          <a:xfrm>
            <a:off x="747713" y="5261670"/>
            <a:ext cx="3810000" cy="3810000"/>
          </a:xfrm>
          <a:prstGeom prst="rect">
            <a:avLst/>
          </a:prstGeom>
        </p:spPr>
      </p:pic>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74771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11: Image (CSS filter)</a:t>
            </a:r>
            <a:endParaRPr lang="en-US" sz="3480" dirty="0"/>
          </a:p>
        </p:txBody>
      </p:sp>
      <p:sp>
        <p:nvSpPr>
          <p:cNvPr id="3" name="Text 1"/>
          <p:cNvSpPr/>
          <p:nvPr/>
        </p:nvSpPr>
        <p:spPr>
          <a:xfrm>
            <a:off x="747713" y="1585020"/>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Verify the following are processed correctly compared to a normal image:</a:t>
            </a:r>
            <a:endParaRPr lang="en-US" sz="2175" dirty="0"/>
          </a:p>
        </p:txBody>
      </p:sp>
      <p:sp>
        <p:nvSpPr>
          <p:cNvPr id="4" name="Text 2"/>
          <p:cNvSpPr/>
          <p:nvPr/>
        </p:nvSpPr>
        <p:spPr>
          <a:xfrm>
            <a:off x="747713" y="5009257"/>
            <a:ext cx="11001375" cy="514350"/>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No filter (left)</a:t>
            </a:r>
            <a:endParaRPr lang="en-US" sz="2175" dirty="0"/>
          </a:p>
        </p:txBody>
      </p:sp>
      <p:pic>
        <p:nvPicPr>
          <p:cNvPr id="5" name="Image 0" descr="preencoded.png">    </p:cNvPr>
          <p:cNvPicPr>
            <a:picLocks noChangeAspect="1"/>
          </p:cNvPicPr>
          <p:nvPr/>
        </p:nvPicPr>
        <p:blipFill>
          <a:blip r:embed="rId1"/>
          <a:stretch>
            <a:fillRect/>
          </a:stretch>
        </p:blipFill>
        <p:spPr>
          <a:xfrm>
            <a:off x="747713" y="2151757"/>
            <a:ext cx="2857500" cy="2857500"/>
          </a:xfrm>
          <a:prstGeom prst="rect">
            <a:avLst/>
          </a:prstGeom>
        </p:spPr>
      </p:pic>
      <p:sp>
        <p:nvSpPr>
          <p:cNvPr id="6" name="Text 3"/>
          <p:cNvSpPr/>
          <p:nvPr/>
        </p:nvSpPr>
        <p:spPr>
          <a:xfrm>
            <a:off x="747713" y="8533507"/>
            <a:ext cx="11001375" cy="9144"/>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Grayscale (right)</a:t>
            </a:r>
            <a:endParaRPr lang="en-US" sz="2175" dirty="0"/>
          </a:p>
        </p:txBody>
      </p:sp>
      <p:pic>
        <p:nvPicPr>
          <p:cNvPr id="7" name="Image 1" descr="preencoded.png">    </p:cNvPr>
          <p:cNvPicPr>
            <a:picLocks noChangeAspect="1"/>
          </p:cNvPicPr>
          <p:nvPr/>
        </p:nvPicPr>
        <p:blipFill>
          <a:blip r:embed="rId2"/>
          <a:stretch>
            <a:fillRect/>
          </a:stretch>
        </p:blipFill>
        <p:spPr>
          <a:xfrm>
            <a:off x="747713" y="5676007"/>
            <a:ext cx="2857500" cy="2857500"/>
          </a:xfrm>
          <a:prstGeom prst="rect">
            <a:avLst/>
          </a:prstGeom>
        </p:spPr>
      </p:pic>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47713" y="2519809"/>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12: Background image (full slide)</a:t>
            </a:r>
            <a:endParaRPr lang="en-US" sz="3480" dirty="0"/>
          </a:p>
        </p:txBody>
      </p:sp>
      <p:sp>
        <p:nvSpPr>
          <p:cNvPr id="3" name="Text 1"/>
          <p:cNvSpPr/>
          <p:nvPr/>
        </p:nvSpPr>
        <p:spPr>
          <a:xfrm>
            <a:off x="747713" y="3357116"/>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This background image has no filter. Verify that text is not duplicated.</a:t>
            </a:r>
            <a:endParaRPr lang="en-US" sz="2175" dirty="0"/>
          </a:p>
        </p:txBody>
      </p:sp>
      <p:sp>
        <p:nvSpPr>
          <p:cNvPr id="4" name="Text 2"/>
          <p:cNvSpPr/>
          <p:nvPr/>
        </p:nvSpPr>
        <p:spPr>
          <a:xfrm>
            <a:off x="747713" y="3923854"/>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Body text. Verify it is correctly placed on top of the background.</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47713" y="2388840"/>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13: Background image + Grayscale filter</a:t>
            </a:r>
            <a:endParaRPr lang="en-US" sz="3480" dirty="0"/>
          </a:p>
        </p:txBody>
      </p:sp>
      <p:sp>
        <p:nvSpPr>
          <p:cNvPr id="3" name="Text 1"/>
          <p:cNvSpPr/>
          <p:nvPr/>
        </p:nvSpPr>
        <p:spPr>
          <a:xfrm>
            <a:off x="747713" y="3226147"/>
            <a:ext cx="11001375" cy="1243013"/>
          </a:xfrm>
          <a:prstGeom prst="rect">
            <a:avLst/>
          </a:prstGeom>
          <a:noFill/>
          <a:ln/>
        </p:spPr>
        <p:txBody>
          <a:bodyPr wrap="square" lIns="0" tIns="0" rIns="0" bIns="0" rtlCol="0" anchor="t"/>
          <a:lstStyle/>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This background should have a grayscale filter applied.</a:t>
            </a:r>
            <a:pPr algn="l" indent="0" marL="0">
              <a:lnSpc>
                <a:spcPct val="150000"/>
              </a:lnSpc>
              <a:buNone/>
            </a:pPr>
            <a:endParaRPr lang="en-US" sz="2175" dirty="0"/>
          </a:p>
          <a:p>
            <a:pPr algn="l" indent="0" marL="0">
              <a:lnSpc>
                <a:spcPct val="150000"/>
              </a:lnSpc>
              <a:buNone/>
            </a:pPr>
            <a:r>
              <a:rPr lang="en-US" sz="2175" b="1" dirty="0">
                <a:solidFill>
                  <a:srgbClr val="FFFFFF"/>
                </a:solidFill>
                <a:latin typeface="Segoe UI" pitchFamily="34" charset="0"/>
                <a:ea typeface="Segoe UI" pitchFamily="34" charset="-122"/>
                <a:cs typeface="Segoe UI" pitchFamily="34" charset="-120"/>
              </a:rPr>
              <a:t>Important</a:t>
            </a:r>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 Verify that text is NOT displayed twice.</a:t>
            </a:r>
            <a:pPr algn="l" indent="0" marL="0">
              <a:lnSpc>
                <a:spcPct val="150000"/>
              </a:lnSpc>
              <a:buNone/>
            </a:pPr>
            <a:endParaRPr lang="en-US" sz="2175" dirty="0"/>
          </a:p>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The background should be gray, and this text should appear only once.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010221"/>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14: Inline-only div (important edge case)</a:t>
            </a:r>
            <a:endParaRPr lang="en-US" sz="3480" dirty="0"/>
          </a:p>
        </p:txBody>
      </p:sp>
      <p:sp>
        <p:nvSpPr>
          <p:cNvPr id="3" name="Shape 1"/>
          <p:cNvSpPr/>
          <p:nvPr/>
        </p:nvSpPr>
        <p:spPr>
          <a:xfrm>
            <a:off x="747713" y="2847529"/>
            <a:ext cx="10696575" cy="1171575"/>
          </a:xfrm>
          <a:prstGeom prst="roundRect">
            <a:avLst>
              <a:gd name="adj" fmla="val 10153"/>
            </a:avLst>
          </a:prstGeom>
          <a:solidFill>
            <a:srgbClr val="F0F4FF"/>
          </a:solidFill>
          <a:ln w="19050">
            <a:solidFill>
              <a:srgbClr val="333366"/>
            </a:solidFill>
            <a:prstDash val="solid"/>
          </a:ln>
        </p:spPr>
      </p:sp>
      <p:sp>
        <p:nvSpPr>
          <p:cNvPr id="4" name="Text 2"/>
          <p:cNvSpPr/>
          <p:nvPr/>
        </p:nvSpPr>
        <p:spPr>
          <a:xfrm>
            <a:off x="747713" y="2847529"/>
            <a:ext cx="11077575" cy="1171575"/>
          </a:xfrm>
          <a:prstGeom prst="rect">
            <a:avLst/>
          </a:prstGeom>
          <a:noFill/>
          <a:ln/>
        </p:spPr>
        <p:txBody>
          <a:bodyPr wrap="square" lIns="152400" tIns="152400" rIns="152400" bIns="15240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This container provides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val-7 items</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ready to use right away.</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They cover the full set: alpha, beta, gamma, delta, epsilon, zeta, eta.</a:t>
            </a:r>
            <a:endParaRPr lang="en-US" sz="2175" dirty="0"/>
          </a:p>
        </p:txBody>
      </p:sp>
      <p:sp>
        <p:nvSpPr>
          <p:cNvPr id="5" name="Text 3"/>
          <p:cNvSpPr/>
          <p:nvPr/>
        </p:nvSpPr>
        <p:spPr>
          <a:xfrm>
            <a:off x="747713" y="4019104"/>
            <a:ext cx="11001375" cy="828675"/>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The div above is an "inline-only container". Text should be displayed correctly inside the frame.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942951"/>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15: Card component (border + background)</a:t>
            </a:r>
            <a:endParaRPr lang="en-US" sz="3480" dirty="0"/>
          </a:p>
        </p:txBody>
      </p:sp>
      <p:sp>
        <p:nvSpPr>
          <p:cNvPr id="3" name="Shape 1"/>
          <p:cNvSpPr/>
          <p:nvPr/>
        </p:nvSpPr>
        <p:spPr>
          <a:xfrm>
            <a:off x="747713" y="2780258"/>
            <a:ext cx="5272088" cy="2134791"/>
          </a:xfrm>
          <a:prstGeom prst="roundRect">
            <a:avLst>
              <a:gd name="adj" fmla="val 4587"/>
            </a:avLst>
          </a:prstGeom>
          <a:solidFill>
            <a:srgbClr val="F8F9FF"/>
          </a:solidFill>
          <a:ln w="9525">
            <a:solidFill>
              <a:srgbClr val="CCCCCC"/>
            </a:solidFill>
            <a:prstDash val="solid"/>
          </a:ln>
        </p:spPr>
      </p:sp>
      <p:sp>
        <p:nvSpPr>
          <p:cNvPr id="4" name="Text 2"/>
          <p:cNvSpPr/>
          <p:nvPr/>
        </p:nvSpPr>
        <p:spPr>
          <a:xfrm>
            <a:off x="909638" y="3170783"/>
            <a:ext cx="4948238"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a:t>
            </a:r>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 Card A</a:t>
            </a:r>
            <a:endParaRPr lang="en-US" sz="2392" dirty="0"/>
          </a:p>
        </p:txBody>
      </p:sp>
      <p:sp>
        <p:nvSpPr>
          <p:cNvPr id="5" name="Text 3"/>
          <p:cNvSpPr/>
          <p:nvPr/>
        </p:nvSpPr>
        <p:spPr>
          <a:xfrm>
            <a:off x="909638" y="3702993"/>
            <a:ext cx="4948238" cy="842814"/>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 mix of text,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bold</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code</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Emoji are also included.</a:t>
            </a:r>
            <a:endParaRPr lang="en-US" sz="2175" dirty="0"/>
          </a:p>
        </p:txBody>
      </p:sp>
      <p:sp>
        <p:nvSpPr>
          <p:cNvPr id="6" name="Shape 4"/>
          <p:cNvSpPr/>
          <p:nvPr/>
        </p:nvSpPr>
        <p:spPr>
          <a:xfrm>
            <a:off x="6172200" y="2780258"/>
            <a:ext cx="5272088" cy="2134791"/>
          </a:xfrm>
          <a:prstGeom prst="roundRect">
            <a:avLst>
              <a:gd name="adj" fmla="val 4587"/>
            </a:avLst>
          </a:prstGeom>
          <a:solidFill>
            <a:srgbClr val="FFF8F0"/>
          </a:solidFill>
          <a:ln w="9525">
            <a:solidFill>
              <a:srgbClr val="CCCCCC"/>
            </a:solidFill>
            <a:prstDash val="solid"/>
          </a:ln>
        </p:spPr>
      </p:sp>
      <p:sp>
        <p:nvSpPr>
          <p:cNvPr id="7" name="Text 5"/>
          <p:cNvSpPr/>
          <p:nvPr/>
        </p:nvSpPr>
        <p:spPr>
          <a:xfrm>
            <a:off x="6334125" y="3170783"/>
            <a:ext cx="4948238"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a:t>
            </a:r>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 Card B</a:t>
            </a:r>
            <a:endParaRPr lang="en-US" sz="2392" dirty="0"/>
          </a:p>
        </p:txBody>
      </p:sp>
      <p:sp>
        <p:nvSpPr>
          <p:cNvPr id="8" name="Text 6"/>
          <p:cNvSpPr/>
          <p:nvPr/>
        </p:nvSpPr>
        <p:spPr>
          <a:xfrm>
            <a:off x="6334125" y="3702993"/>
            <a:ext cx="4948238" cy="897731"/>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List item 1</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List item 2 </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110234"/>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16: Card component (border only, no background)</a:t>
            </a:r>
            <a:endParaRPr lang="en-US" sz="3480" dirty="0"/>
          </a:p>
        </p:txBody>
      </p:sp>
      <p:sp>
        <p:nvSpPr>
          <p:cNvPr id="3" name="Shape 1"/>
          <p:cNvSpPr/>
          <p:nvPr/>
        </p:nvSpPr>
        <p:spPr>
          <a:xfrm>
            <a:off x="747713" y="3499991"/>
            <a:ext cx="3489275" cy="1247775"/>
          </a:xfrm>
          <a:prstGeom prst="roundRect">
            <a:avLst>
              <a:gd name="adj" fmla="val 8951"/>
            </a:avLst>
          </a:prstGeom>
          <a:ln w="19050">
            <a:solidFill>
              <a:srgbClr val="0066CC"/>
            </a:solidFill>
            <a:prstDash val="solid"/>
          </a:ln>
        </p:spPr>
      </p:sp>
      <p:sp>
        <p:nvSpPr>
          <p:cNvPr id="4" name="Text 2"/>
          <p:cNvSpPr/>
          <p:nvPr/>
        </p:nvSpPr>
        <p:spPr>
          <a:xfrm>
            <a:off x="881063" y="3633341"/>
            <a:ext cx="3222575" cy="828675"/>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Blue border card</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No background</a:t>
            </a:r>
            <a:endParaRPr lang="en-US" sz="2175" dirty="0"/>
          </a:p>
        </p:txBody>
      </p:sp>
      <p:sp>
        <p:nvSpPr>
          <p:cNvPr id="5" name="Shape 3"/>
          <p:cNvSpPr/>
          <p:nvPr/>
        </p:nvSpPr>
        <p:spPr>
          <a:xfrm>
            <a:off x="4351288" y="3499991"/>
            <a:ext cx="3489275" cy="1247775"/>
          </a:xfrm>
          <a:prstGeom prst="roundRect">
            <a:avLst>
              <a:gd name="adj" fmla="val 8951"/>
            </a:avLst>
          </a:prstGeom>
          <a:ln w="19050">
            <a:solidFill>
              <a:srgbClr val="CC6600"/>
            </a:solidFill>
            <a:prstDash val="solid"/>
          </a:ln>
        </p:spPr>
      </p:sp>
      <p:sp>
        <p:nvSpPr>
          <p:cNvPr id="6" name="Text 4"/>
          <p:cNvSpPr/>
          <p:nvPr/>
        </p:nvSpPr>
        <p:spPr>
          <a:xfrm>
            <a:off x="4484638" y="3633341"/>
            <a:ext cx="3222575" cy="828675"/>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Orange border card</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No background</a:t>
            </a:r>
            <a:endParaRPr lang="en-US" sz="2175" dirty="0"/>
          </a:p>
        </p:txBody>
      </p:sp>
      <p:sp>
        <p:nvSpPr>
          <p:cNvPr id="7" name="Shape 5"/>
          <p:cNvSpPr/>
          <p:nvPr/>
        </p:nvSpPr>
        <p:spPr>
          <a:xfrm>
            <a:off x="7954863" y="3499991"/>
            <a:ext cx="3489424" cy="1247775"/>
          </a:xfrm>
          <a:prstGeom prst="roundRect">
            <a:avLst>
              <a:gd name="adj" fmla="val 8951"/>
            </a:avLst>
          </a:prstGeom>
          <a:ln w="19050">
            <a:solidFill>
              <a:srgbClr val="006600"/>
            </a:solidFill>
            <a:prstDash val="solid"/>
          </a:ln>
        </p:spPr>
      </p:sp>
      <p:sp>
        <p:nvSpPr>
          <p:cNvPr id="8" name="Text 6"/>
          <p:cNvSpPr/>
          <p:nvPr/>
        </p:nvSpPr>
        <p:spPr>
          <a:xfrm>
            <a:off x="8088213" y="3633341"/>
            <a:ext cx="3527524" cy="828675"/>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Green border card</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No background</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864965"/>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17: Nested containers (3 levels)</a:t>
            </a:r>
            <a:endParaRPr lang="en-US" sz="3480" dirty="0"/>
          </a:p>
        </p:txBody>
      </p:sp>
      <p:sp>
        <p:nvSpPr>
          <p:cNvPr id="3" name="Shape 1"/>
          <p:cNvSpPr/>
          <p:nvPr/>
        </p:nvSpPr>
        <p:spPr>
          <a:xfrm>
            <a:off x="747713" y="2702272"/>
            <a:ext cx="10696575" cy="2290763"/>
          </a:xfrm>
          <a:prstGeom prst="roundRect">
            <a:avLst>
              <a:gd name="adj" fmla="val 2656"/>
            </a:avLst>
          </a:prstGeom>
          <a:solidFill>
            <a:srgbClr val="F5F5F5"/>
          </a:solidFill>
          <a:ln w="19050">
            <a:solidFill>
              <a:srgbClr val="333333"/>
            </a:solidFill>
            <a:prstDash val="solid"/>
          </a:ln>
        </p:spPr>
      </p:sp>
      <p:sp>
        <p:nvSpPr>
          <p:cNvPr id="4" name="Text 2"/>
          <p:cNvSpPr/>
          <p:nvPr/>
        </p:nvSpPr>
        <p:spPr>
          <a:xfrm>
            <a:off x="919162" y="2873722"/>
            <a:ext cx="106584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Outer container</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 has background and border</a:t>
            </a:r>
            <a:endParaRPr lang="en-US" sz="2175" dirty="0"/>
          </a:p>
        </p:txBody>
      </p:sp>
      <p:sp>
        <p:nvSpPr>
          <p:cNvPr id="5" name="Shape 3"/>
          <p:cNvSpPr/>
          <p:nvPr/>
        </p:nvSpPr>
        <p:spPr>
          <a:xfrm>
            <a:off x="919162" y="3440460"/>
            <a:ext cx="10353675" cy="1381125"/>
          </a:xfrm>
          <a:prstGeom prst="roundRect">
            <a:avLst>
              <a:gd name="adj" fmla="val 3653"/>
            </a:avLst>
          </a:prstGeom>
          <a:solidFill>
            <a:srgbClr val="FFFFFF"/>
          </a:solidFill>
          <a:ln w="9525">
            <a:solidFill>
              <a:srgbClr val="999999"/>
            </a:solidFill>
            <a:prstDash val="solid"/>
          </a:ln>
        </p:spPr>
      </p:sp>
      <p:sp>
        <p:nvSpPr>
          <p:cNvPr id="6" name="Text 4"/>
          <p:cNvSpPr/>
          <p:nvPr/>
        </p:nvSpPr>
        <p:spPr>
          <a:xfrm>
            <a:off x="1042988" y="3564285"/>
            <a:ext cx="1041082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Middle container — white background</a:t>
            </a:r>
            <a:endParaRPr lang="en-US" sz="2175" dirty="0"/>
          </a:p>
        </p:txBody>
      </p:sp>
      <p:sp>
        <p:nvSpPr>
          <p:cNvPr id="7" name="Shape 5"/>
          <p:cNvSpPr/>
          <p:nvPr/>
        </p:nvSpPr>
        <p:spPr>
          <a:xfrm>
            <a:off x="1042988" y="4131022"/>
            <a:ext cx="10106025" cy="566738"/>
          </a:xfrm>
          <a:prstGeom prst="roundRect">
            <a:avLst>
              <a:gd name="adj" fmla="val 21693"/>
            </a:avLst>
          </a:prstGeom>
          <a:solidFill>
            <a:srgbClr val="FFF3CD"/>
          </a:solidFill>
          <a:ln/>
        </p:spPr>
      </p:sp>
      <p:sp>
        <p:nvSpPr>
          <p:cNvPr id="8" name="Text 6"/>
          <p:cNvSpPr/>
          <p:nvPr/>
        </p:nvSpPr>
        <p:spPr>
          <a:xfrm>
            <a:off x="1042988" y="4131022"/>
            <a:ext cx="10487025" cy="566738"/>
          </a:xfrm>
          <a:prstGeom prst="rect">
            <a:avLst/>
          </a:prstGeom>
          <a:noFill/>
          <a:ln/>
        </p:spPr>
        <p:txBody>
          <a:bodyPr wrap="square" lIns="76200" tIns="76200" rIns="76200" bIns="7620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Inner container — yellow background</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267396"/>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18: Step badges (circled numbers)</a:t>
            </a:r>
            <a:endParaRPr lang="en-US" sz="3480" dirty="0"/>
          </a:p>
        </p:txBody>
      </p:sp>
      <p:sp>
        <p:nvSpPr>
          <p:cNvPr id="3" name="Shape 1"/>
          <p:cNvSpPr/>
          <p:nvPr/>
        </p:nvSpPr>
        <p:spPr>
          <a:xfrm>
            <a:off x="747713" y="3159472"/>
            <a:ext cx="304800" cy="304800"/>
          </a:xfrm>
          <a:prstGeom prst="roundRect">
            <a:avLst>
              <a:gd name="adj" fmla="val 150000"/>
            </a:avLst>
          </a:prstGeom>
          <a:solidFill>
            <a:srgbClr val="0066CC"/>
          </a:solidFill>
          <a:ln/>
        </p:spPr>
      </p:sp>
      <p:sp>
        <p:nvSpPr>
          <p:cNvPr id="4" name="Text 2"/>
          <p:cNvSpPr/>
          <p:nvPr/>
        </p:nvSpPr>
        <p:spPr>
          <a:xfrm>
            <a:off x="747713" y="3159472"/>
            <a:ext cx="381000" cy="304800"/>
          </a:xfrm>
          <a:prstGeom prst="rect">
            <a:avLst/>
          </a:prstGeom>
          <a:noFill/>
          <a:ln/>
        </p:spPr>
        <p:txBody>
          <a:bodyPr wrap="square" lIns="0" tIns="0" rIns="0" bIns="0" rtlCol="0" anchor="ctr"/>
          <a:lstStyle/>
          <a:p>
            <a:pPr algn="ctr" indent="0" marL="0">
              <a:lnSpc>
                <a:spcPct val="150000"/>
              </a:lnSpc>
              <a:buNone/>
            </a:pPr>
            <a:r>
              <a:rPr lang="en-US" sz="2175" b="1" dirty="0">
                <a:solidFill>
                  <a:srgbClr val="FFFFFF"/>
                </a:solidFill>
                <a:latin typeface="Segoe UI" pitchFamily="34" charset="0"/>
                <a:ea typeface="Segoe UI" pitchFamily="34" charset="-122"/>
                <a:cs typeface="Segoe UI" pitchFamily="34" charset="-120"/>
              </a:rPr>
              <a:t>1</a:t>
            </a:r>
            <a:endParaRPr lang="en-US" sz="2175" dirty="0"/>
          </a:p>
        </p:txBody>
      </p:sp>
      <p:sp>
        <p:nvSpPr>
          <p:cNvPr id="5" name="Text 3"/>
          <p:cNvSpPr/>
          <p:nvPr/>
        </p:nvSpPr>
        <p:spPr>
          <a:xfrm>
            <a:off x="1147763" y="3104704"/>
            <a:ext cx="3705523"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Label-1: Alpha beta gamma</a:t>
            </a:r>
            <a:endParaRPr lang="en-US" sz="2175" dirty="0"/>
          </a:p>
        </p:txBody>
      </p:sp>
      <p:sp>
        <p:nvSpPr>
          <p:cNvPr id="6" name="Shape 4"/>
          <p:cNvSpPr/>
          <p:nvPr/>
        </p:nvSpPr>
        <p:spPr>
          <a:xfrm>
            <a:off x="747713" y="3695105"/>
            <a:ext cx="304800" cy="304800"/>
          </a:xfrm>
          <a:prstGeom prst="roundRect">
            <a:avLst>
              <a:gd name="adj" fmla="val 150000"/>
            </a:avLst>
          </a:prstGeom>
          <a:solidFill>
            <a:srgbClr val="0066CC"/>
          </a:solidFill>
          <a:ln/>
        </p:spPr>
      </p:sp>
      <p:sp>
        <p:nvSpPr>
          <p:cNvPr id="7" name="Text 5"/>
          <p:cNvSpPr/>
          <p:nvPr/>
        </p:nvSpPr>
        <p:spPr>
          <a:xfrm>
            <a:off x="747713" y="3695105"/>
            <a:ext cx="381000" cy="304800"/>
          </a:xfrm>
          <a:prstGeom prst="rect">
            <a:avLst/>
          </a:prstGeom>
          <a:noFill/>
          <a:ln/>
        </p:spPr>
        <p:txBody>
          <a:bodyPr wrap="square" lIns="0" tIns="0" rIns="0" bIns="0" rtlCol="0" anchor="ctr"/>
          <a:lstStyle/>
          <a:p>
            <a:pPr algn="ctr" indent="0" marL="0">
              <a:lnSpc>
                <a:spcPct val="150000"/>
              </a:lnSpc>
              <a:buNone/>
            </a:pPr>
            <a:r>
              <a:rPr lang="en-US" sz="2175" b="1" dirty="0">
                <a:solidFill>
                  <a:srgbClr val="FFFFFF"/>
                </a:solidFill>
                <a:latin typeface="Segoe UI" pitchFamily="34" charset="0"/>
                <a:ea typeface="Segoe UI" pitchFamily="34" charset="-122"/>
                <a:cs typeface="Segoe UI" pitchFamily="34" charset="-120"/>
              </a:rPr>
              <a:t>2</a:t>
            </a:r>
            <a:endParaRPr lang="en-US" sz="2175" dirty="0"/>
          </a:p>
        </p:txBody>
      </p:sp>
      <p:sp>
        <p:nvSpPr>
          <p:cNvPr id="8" name="Text 6"/>
          <p:cNvSpPr/>
          <p:nvPr/>
        </p:nvSpPr>
        <p:spPr>
          <a:xfrm>
            <a:off x="1147763" y="3633341"/>
            <a:ext cx="5888831" cy="428476"/>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Create a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delta item</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save it as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item.dat</a:t>
            </a:r>
            <a:endParaRPr lang="en-US" sz="2175" dirty="0"/>
          </a:p>
        </p:txBody>
      </p:sp>
      <p:sp>
        <p:nvSpPr>
          <p:cNvPr id="9" name="Shape 7"/>
          <p:cNvSpPr/>
          <p:nvPr/>
        </p:nvSpPr>
        <p:spPr>
          <a:xfrm>
            <a:off x="747713" y="4230886"/>
            <a:ext cx="304800" cy="304800"/>
          </a:xfrm>
          <a:prstGeom prst="roundRect">
            <a:avLst>
              <a:gd name="adj" fmla="val 150000"/>
            </a:avLst>
          </a:prstGeom>
          <a:solidFill>
            <a:srgbClr val="0066CC"/>
          </a:solidFill>
          <a:ln/>
        </p:spPr>
      </p:sp>
      <p:sp>
        <p:nvSpPr>
          <p:cNvPr id="10" name="Text 8"/>
          <p:cNvSpPr/>
          <p:nvPr/>
        </p:nvSpPr>
        <p:spPr>
          <a:xfrm>
            <a:off x="747713" y="4230886"/>
            <a:ext cx="381000" cy="304800"/>
          </a:xfrm>
          <a:prstGeom prst="rect">
            <a:avLst/>
          </a:prstGeom>
          <a:noFill/>
          <a:ln/>
        </p:spPr>
        <p:txBody>
          <a:bodyPr wrap="square" lIns="0" tIns="0" rIns="0" bIns="0" rtlCol="0" anchor="ctr"/>
          <a:lstStyle/>
          <a:p>
            <a:pPr algn="ctr" indent="0" marL="0">
              <a:lnSpc>
                <a:spcPct val="150000"/>
              </a:lnSpc>
              <a:buNone/>
            </a:pPr>
            <a:r>
              <a:rPr lang="en-US" sz="2175" b="1" dirty="0">
                <a:solidFill>
                  <a:srgbClr val="FFFFFF"/>
                </a:solidFill>
                <a:latin typeface="Segoe UI" pitchFamily="34" charset="0"/>
                <a:ea typeface="Segoe UI" pitchFamily="34" charset="-122"/>
                <a:cs typeface="Segoe UI" pitchFamily="34" charset="-120"/>
              </a:rPr>
              <a:t>3</a:t>
            </a:r>
            <a:endParaRPr lang="en-US" sz="2175" dirty="0"/>
          </a:p>
        </p:txBody>
      </p:sp>
      <p:sp>
        <p:nvSpPr>
          <p:cNvPr id="11" name="Text 9"/>
          <p:cNvSpPr/>
          <p:nvPr/>
        </p:nvSpPr>
        <p:spPr>
          <a:xfrm>
            <a:off x="1147763" y="4176117"/>
            <a:ext cx="1060132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Check result ✅</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648867"/>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19: Text and image mixed container</a:t>
            </a:r>
            <a:endParaRPr lang="en-US" sz="3480" dirty="0"/>
          </a:p>
        </p:txBody>
      </p:sp>
      <p:sp>
        <p:nvSpPr>
          <p:cNvPr id="3" name="Text 1"/>
          <p:cNvSpPr/>
          <p:nvPr/>
        </p:nvSpPr>
        <p:spPr>
          <a:xfrm>
            <a:off x="747713" y="2714774"/>
            <a:ext cx="5253038"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Text side</a:t>
            </a:r>
            <a:endParaRPr lang="en-US" sz="2392" dirty="0"/>
          </a:p>
        </p:txBody>
      </p:sp>
      <p:sp>
        <p:nvSpPr>
          <p:cNvPr id="4" name="Text 2"/>
          <p:cNvSpPr/>
          <p:nvPr/>
        </p:nvSpPr>
        <p:spPr>
          <a:xfrm>
            <a:off x="747713" y="3246983"/>
            <a:ext cx="5253038" cy="1243013"/>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Label-A</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Alpha beta gamma</a:t>
            </a:r>
            <a:pPr algn="l" indent="0" marL="0">
              <a:lnSpc>
                <a:spcPct val="150000"/>
              </a:lnSpc>
              <a:buNone/>
            </a:pPr>
            <a:endParaRPr lang="en-US" sz="2175" dirty="0"/>
          </a:p>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Label-B</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Delta epsilon</a:t>
            </a:r>
            <a:pPr algn="l" indent="0" marL="0">
              <a:lnSpc>
                <a:spcPct val="150000"/>
              </a:lnSpc>
              <a:buNone/>
            </a:pPr>
            <a:endParaRPr lang="en-US" sz="2175" dirty="0"/>
          </a:p>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Label-C</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Zeta eta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5" name="Text 3"/>
          <p:cNvSpPr/>
          <p:nvPr/>
        </p:nvSpPr>
        <p:spPr>
          <a:xfrm>
            <a:off x="747713" y="4642396"/>
            <a:ext cx="5253038"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Theta iota kappa lambda.</a:t>
            </a:r>
            <a:endParaRPr lang="en-US" sz="2175" dirty="0"/>
          </a:p>
        </p:txBody>
      </p:sp>
      <p:sp>
        <p:nvSpPr>
          <p:cNvPr id="6" name="Shape 4"/>
          <p:cNvSpPr/>
          <p:nvPr/>
        </p:nvSpPr>
        <p:spPr>
          <a:xfrm>
            <a:off x="6191250" y="2486174"/>
            <a:ext cx="5253038" cy="585788"/>
          </a:xfrm>
          <a:prstGeom prst="roundRect">
            <a:avLst>
              <a:gd name="adj" fmla="val 40611"/>
            </a:avLst>
          </a:prstGeom>
          <a:ln w="9525">
            <a:solidFill>
              <a:srgbClr val="DDDDDD"/>
            </a:solidFill>
            <a:prstDash val="solid"/>
          </a:ln>
        </p:spPr>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320254"/>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2: Basic headings and paragraphs</a:t>
            </a:r>
            <a:endParaRPr lang="en-US" sz="3480" dirty="0"/>
          </a:p>
        </p:txBody>
      </p:sp>
      <p:sp>
        <p:nvSpPr>
          <p:cNvPr id="3" name="Text 1"/>
          <p:cNvSpPr/>
          <p:nvPr/>
        </p:nvSpPr>
        <p:spPr>
          <a:xfrm>
            <a:off x="747713" y="2233761"/>
            <a:ext cx="11291888" cy="556468"/>
          </a:xfrm>
          <a:prstGeom prst="rect">
            <a:avLst/>
          </a:prstGeom>
          <a:noFill/>
          <a:ln/>
        </p:spPr>
        <p:txBody>
          <a:bodyPr wrap="square" lIns="0" tIns="0" rIns="0" bIns="107728" rtlCol="0" anchor="t"/>
          <a:lstStyle/>
          <a:p>
            <a:pPr algn="l" indent="0" marL="0">
              <a:lnSpc>
                <a:spcPct val="125000"/>
              </a:lnSpc>
              <a:buNone/>
            </a:pPr>
            <a:r>
              <a:rPr lang="en-US" sz="2828" b="1" dirty="0">
                <a:solidFill>
                  <a:srgbClr val="1F2328"/>
                </a:solidFill>
                <a:latin typeface="Segoe UI" pitchFamily="34" charset="0"/>
                <a:ea typeface="Segoe UI" pitchFamily="34" charset="-122"/>
                <a:cs typeface="Segoe UI" pitchFamily="34" charset="-120"/>
              </a:rPr>
              <a:t>H2 Heading</a:t>
            </a:r>
            <a:endParaRPr lang="en-US" sz="2828" dirty="0"/>
          </a:p>
        </p:txBody>
      </p:sp>
      <p:sp>
        <p:nvSpPr>
          <p:cNvPr id="4" name="Text 2"/>
          <p:cNvSpPr/>
          <p:nvPr/>
        </p:nvSpPr>
        <p:spPr>
          <a:xfrm>
            <a:off x="747713" y="3018830"/>
            <a:ext cx="11291888"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H3 Heading (blue)</a:t>
            </a:r>
            <a:endParaRPr lang="en-US" sz="2392" dirty="0"/>
          </a:p>
        </p:txBody>
      </p:sp>
      <p:sp>
        <p:nvSpPr>
          <p:cNvPr id="5" name="Text 3"/>
          <p:cNvSpPr/>
          <p:nvPr/>
        </p:nvSpPr>
        <p:spPr>
          <a:xfrm>
            <a:off x="747713" y="3627239"/>
            <a:ext cx="11291888" cy="362545"/>
          </a:xfrm>
          <a:prstGeom prst="rect">
            <a:avLst/>
          </a:prstGeom>
          <a:noFill/>
          <a:ln/>
        </p:spPr>
        <p:txBody>
          <a:bodyPr wrap="square" lIns="0" tIns="0" rIns="0" bIns="0" rtlCol="0" anchor="t"/>
          <a:lstStyle/>
          <a:p>
            <a:pPr algn="l" indent="0" marL="0">
              <a:lnSpc>
                <a:spcPct val="125000"/>
              </a:lnSpc>
              <a:buNone/>
            </a:pPr>
            <a:r>
              <a:rPr lang="en-US" sz="2284" b="1" dirty="0">
                <a:solidFill>
                  <a:srgbClr val="1F2328"/>
                </a:solidFill>
                <a:latin typeface="Segoe UI" pitchFamily="34" charset="0"/>
                <a:ea typeface="Segoe UI" pitchFamily="34" charset="-122"/>
                <a:cs typeface="Segoe UI" pitchFamily="34" charset="-120"/>
              </a:rPr>
              <a:t>H4 Heading</a:t>
            </a:r>
            <a:endParaRPr lang="en-US" sz="2284" dirty="0"/>
          </a:p>
        </p:txBody>
      </p:sp>
      <p:sp>
        <p:nvSpPr>
          <p:cNvPr id="6" name="Text 4"/>
          <p:cNvSpPr/>
          <p:nvPr/>
        </p:nvSpPr>
        <p:spPr>
          <a:xfrm>
            <a:off x="747713" y="4142184"/>
            <a:ext cx="11001375" cy="828675"/>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This is a normal paragraph text. Verify that writing a long line without breaks does not cause errors.</a:t>
            </a:r>
            <a:endParaRPr lang="en-US" sz="2175" dirty="0"/>
          </a:p>
        </p:txBody>
      </p:sp>
      <p:sp>
        <p:nvSpPr>
          <p:cNvPr id="7" name="Text 5"/>
          <p:cNvSpPr/>
          <p:nvPr/>
        </p:nvSpPr>
        <p:spPr>
          <a:xfrm>
            <a:off x="747713" y="5123259"/>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Noto Sans" pitchFamily="34" charset="0"/>
                <a:ea typeface="Noto Sans" pitchFamily="34" charset="-122"/>
                <a:cs typeface="Noto Sans" pitchFamily="34" charset="-120"/>
              </a:rPr>
              <a:t>日本語と English が混在していても問題ないことを確認します。</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285750" y="200025"/>
            <a:ext cx="11906250" cy="257175"/>
          </a:xfrm>
          <a:prstGeom prst="rect">
            <a:avLst/>
          </a:prstGeom>
          <a:noFill/>
          <a:ln/>
        </p:spPr>
        <p:txBody>
          <a:bodyPr wrap="square" lIns="0" tIns="0" rIns="0" bIns="0" rtlCol="0" anchor="t"/>
          <a:lstStyle/>
          <a:p>
            <a:pPr algn="l" indent="0" marL="0">
              <a:lnSpc>
                <a:spcPct val="150000"/>
              </a:lnSpc>
              <a:buNone/>
            </a:pPr>
            <a:r>
              <a:rPr lang="en-US" sz="1350" dirty="0">
                <a:solidFill>
                  <a:srgbClr val="666666"/>
                </a:solidFill>
                <a:latin typeface="Segoe UI" pitchFamily="34" charset="0"/>
                <a:ea typeface="Segoe UI" pitchFamily="34" charset="-122"/>
                <a:cs typeface="Segoe UI" pitchFamily="34" charset="-120"/>
              </a:rPr>
              <a:t>Test Header Text</a:t>
            </a:r>
            <a:endParaRPr lang="en-US" sz="1350" dirty="0"/>
          </a:p>
        </p:txBody>
      </p:sp>
      <p:sp>
        <p:nvSpPr>
          <p:cNvPr id="3" name="Text 1"/>
          <p:cNvSpPr/>
          <p:nvPr/>
        </p:nvSpPr>
        <p:spPr>
          <a:xfrm>
            <a:off x="747713" y="2519809"/>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20: Header &amp; Footer</a:t>
            </a:r>
            <a:endParaRPr lang="en-US" sz="3480" dirty="0"/>
          </a:p>
        </p:txBody>
      </p:sp>
      <p:sp>
        <p:nvSpPr>
          <p:cNvPr id="4" name="Text 2"/>
          <p:cNvSpPr/>
          <p:nvPr/>
        </p:nvSpPr>
        <p:spPr>
          <a:xfrm>
            <a:off x="747713" y="3357116"/>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This slide verifies that the header and footer are positioned correctly.</a:t>
            </a:r>
            <a:endParaRPr lang="en-US" sz="2175" dirty="0"/>
          </a:p>
        </p:txBody>
      </p:sp>
      <p:sp>
        <p:nvSpPr>
          <p:cNvPr id="5" name="Text 3"/>
          <p:cNvSpPr/>
          <p:nvPr/>
        </p:nvSpPr>
        <p:spPr>
          <a:xfrm>
            <a:off x="747713" y="3923854"/>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Body text.</a:t>
            </a:r>
            <a:endParaRPr lang="en-US" sz="2175" dirty="0"/>
          </a:p>
        </p:txBody>
      </p:sp>
      <p:sp>
        <p:nvSpPr>
          <p:cNvPr id="6" name="Text 4"/>
          <p:cNvSpPr/>
          <p:nvPr/>
        </p:nvSpPr>
        <p:spPr>
          <a:xfrm>
            <a:off x="285750" y="6400800"/>
            <a:ext cx="11906250" cy="257175"/>
          </a:xfrm>
          <a:prstGeom prst="rect">
            <a:avLst/>
          </a:prstGeom>
          <a:noFill/>
          <a:ln/>
        </p:spPr>
        <p:txBody>
          <a:bodyPr wrap="square" lIns="0" tIns="0" rIns="0" bIns="0" rtlCol="0" anchor="t"/>
          <a:lstStyle/>
          <a:p>
            <a:pPr algn="l" indent="0" marL="0">
              <a:lnSpc>
                <a:spcPct val="150000"/>
              </a:lnSpc>
              <a:buNone/>
            </a:pPr>
            <a:r>
              <a:rPr lang="en-US" sz="1350" dirty="0">
                <a:solidFill>
                  <a:srgbClr val="666666"/>
                </a:solidFill>
                <a:latin typeface="Segoe UI" pitchFamily="34" charset="0"/>
                <a:ea typeface="Segoe UI" pitchFamily="34" charset="-122"/>
                <a:cs typeface="Segoe UI" pitchFamily="34" charset="-120"/>
              </a:rPr>
              <a:t>Test Footer — Page number: {{ paginate }}</a:t>
            </a:r>
            <a:endParaRPr lang="en-US" sz="1350"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097012"/>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21: Special characters &amp; HTML entities</a:t>
            </a:r>
            <a:endParaRPr lang="en-US" sz="3480" dirty="0"/>
          </a:p>
        </p:txBody>
      </p:sp>
      <p:sp>
        <p:nvSpPr>
          <p:cNvPr id="3" name="Text 1"/>
          <p:cNvSpPr/>
          <p:nvPr/>
        </p:nvSpPr>
        <p:spPr>
          <a:xfrm>
            <a:off x="747713" y="1934319"/>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Verify the following special characters display correctly:</a:t>
            </a:r>
            <a:endParaRPr lang="en-US" sz="2175" dirty="0"/>
          </a:p>
        </p:txBody>
      </p:sp>
      <p:sp>
        <p:nvSpPr>
          <p:cNvPr id="4" name="Text 2"/>
          <p:cNvSpPr/>
          <p:nvPr/>
        </p:nvSpPr>
        <p:spPr>
          <a:xfrm>
            <a:off x="747713" y="2501057"/>
            <a:ext cx="10696575" cy="3259782"/>
          </a:xfrm>
          <a:prstGeom prst="rect">
            <a:avLst/>
          </a:prstGeom>
          <a:noFill/>
          <a:ln/>
        </p:spPr>
        <p:txBody>
          <a:bodyPr wrap="square" lIns="0" tIns="0" rIns="0" bIns="0" rtlCol="0" anchor="t"/>
          <a:lstStyle/>
          <a:p>
            <a:pPr algn="l" marL="342900" indent="-342900">
              <a:lnSpc>
                <a:spcPct val="150000"/>
              </a:lnSpc>
              <a:buSzPct val="100000"/>
              <a:buChar char="•"/>
            </a:pPr>
            <a:r>
              <a:rPr lang="en-US" sz="1849" dirty="0">
                <a:solidFill>
                  <a:srgbClr val="1F2328"/>
                </a:solidFill>
                <a:highlight>
                  <a:srgbClr val="F0F1F3"/>
                </a:highlight>
                <a:latin typeface="Consolas" pitchFamily="34" charset="0"/>
                <a:ea typeface="Consolas" pitchFamily="34" charset="-122"/>
                <a:cs typeface="Consolas" pitchFamily="34" charset="-120"/>
              </a:rPr>
              <a:t>&lt;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a:t>
            </a:r>
            <a:pPr algn="l" marL="342900" indent="-342900">
              <a:lnSpc>
                <a:spcPct val="150000"/>
              </a:lnSpc>
              <a:buSzPct val="100000"/>
              <a:buChar char="•"/>
            </a:pPr>
            <a:r>
              <a:rPr lang="en-US" sz="1849" dirty="0">
                <a:solidFill>
                  <a:srgbClr val="1F2328"/>
                </a:solidFill>
                <a:highlight>
                  <a:srgbClr val="F0F1F3"/>
                </a:highlight>
                <a:latin typeface="Consolas" pitchFamily="34" charset="0"/>
                <a:ea typeface="Consolas" pitchFamily="34" charset="-122"/>
                <a:cs typeface="Consolas" pitchFamily="34" charset="-120"/>
              </a:rPr>
              <a:t>&gt;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a:t>
            </a:r>
            <a:pPr algn="l" marL="342900" indent="-342900">
              <a:lnSpc>
                <a:spcPct val="150000"/>
              </a:lnSpc>
              <a:buSzPct val="100000"/>
              <a:buChar char="•"/>
            </a:pPr>
            <a:r>
              <a:rPr lang="en-US" sz="1849" dirty="0">
                <a:solidFill>
                  <a:srgbClr val="1F2328"/>
                </a:solidFill>
                <a:highlight>
                  <a:srgbClr val="F0F1F3"/>
                </a:highlight>
                <a:latin typeface="Consolas" pitchFamily="34" charset="0"/>
                <a:ea typeface="Consolas" pitchFamily="34" charset="-122"/>
                <a:cs typeface="Consolas" pitchFamily="34" charset="-120"/>
              </a:rPr>
              <a:t>&amp;</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a:t>
            </a:r>
            <a:pPr algn="l" marL="342900" indent="-342900">
              <a:lnSpc>
                <a:spcPct val="150000"/>
              </a:lnSpc>
              <a:buSzPct val="100000"/>
              <a:buChar char="•"/>
            </a:pPr>
            <a:r>
              <a:rPr lang="en-US" sz="1849" dirty="0">
                <a:solidFill>
                  <a:srgbClr val="1F2328"/>
                </a:solidFill>
                <a:highlight>
                  <a:srgbClr val="F0F1F3"/>
                </a:highlight>
                <a:latin typeface="Consolas" pitchFamily="34" charset="0"/>
                <a:ea typeface="Consolas" pitchFamily="34" charset="-122"/>
                <a:cs typeface="Consolas"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a:t>
            </a:r>
            <a:pPr algn="l" marL="342900" indent="-342900">
              <a:lnSpc>
                <a:spcPct val="150000"/>
              </a:lnSpc>
              <a:buSzPct val="100000"/>
              <a:buChar char="•"/>
            </a:pPr>
            <a:r>
              <a:rPr lang="en-US" sz="1849" dirty="0">
                <a:solidFill>
                  <a:srgbClr val="1F2328"/>
                </a:solidFill>
                <a:highlight>
                  <a:srgbClr val="F0F1F3"/>
                </a:highlight>
                <a:latin typeface="Consolas" pitchFamily="34" charset="0"/>
                <a:ea typeface="Consolas" pitchFamily="34" charset="-122"/>
                <a:cs typeface="Consolas"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(HTML entities)</a:t>
            </a:r>
            <a:endParaRPr lang="en-US" sz="1849" dirty="0"/>
          </a:p>
          <a:p>
            <a:pPr algn="l" marL="342900" indent="-342900">
              <a:lnSpc>
                <a:spcPct val="150000"/>
              </a:lnSpc>
              <a:buSzPct val="100000"/>
              <a:buChar char="•"/>
            </a:pPr>
            <a:r>
              <a:rPr lang="en-US" sz="2175" dirty="0">
                <a:solidFill>
                  <a:srgbClr val="1F2328"/>
                </a:solidFill>
                <a:latin typeface="Noto Sans" pitchFamily="34" charset="0"/>
                <a:ea typeface="Noto Sans" pitchFamily="34" charset="-122"/>
                <a:cs typeface="Noto Sans" pitchFamily="34" charset="-120"/>
              </a:rPr>
              <a:t>Fullwidth symbols: 「括弧」『二重括弧』【太括弧】〔亀甲括弧〕</a:t>
            </a:r>
            <a:endParaRPr lang="en-US" sz="1849" dirty="0"/>
          </a:p>
          <a:p>
            <a:pPr algn="l" marL="342900" indent="-342900">
              <a:lnSpc>
                <a:spcPct val="150000"/>
              </a:lnSpc>
              <a:buSzPct val="100000"/>
              <a:buChar char="•"/>
            </a:pPr>
            <a:r>
              <a:rPr lang="en-US" sz="2175" dirty="0">
                <a:solidFill>
                  <a:srgbClr val="1F2328"/>
                </a:solidFill>
                <a:latin typeface="Noto Sans" pitchFamily="34" charset="0"/>
                <a:ea typeface="Noto Sans" pitchFamily="34" charset="-122"/>
                <a:cs typeface="Noto Sans" pitchFamily="34" charset="-120"/>
              </a:rPr>
              <a:t>Math-like: x² + y² = z², α・β・γ</a:t>
            </a:r>
            <a:endParaRPr lang="en-US" sz="1849" dirty="0"/>
          </a:p>
          <a:p>
            <a:pPr algn="l" marL="342900" indent="-342900">
              <a:lnSpc>
                <a:spcPct val="150000"/>
              </a:lnSpc>
              <a:buSzPct val="100000"/>
              <a:buChar char="•"/>
            </a:pPr>
            <a:r>
              <a:rPr lang="en-US" sz="2175" dirty="0">
                <a:solidFill>
                  <a:srgbClr val="1F2328"/>
                </a:solidFill>
                <a:latin typeface="Noto Sans" pitchFamily="34" charset="0"/>
                <a:ea typeface="Noto Sans" pitchFamily="34" charset="-122"/>
                <a:cs typeface="Noto Sans" pitchFamily="34" charset="-120"/>
              </a:rPr>
              <a:t>Long vowel mark: ー (katakana) included in words</a:t>
            </a:r>
            <a:endParaRPr lang="en-US" sz="1849" dirty="0"/>
          </a:p>
          <a:p>
            <a:pPr algn="l" marL="342900" indent="-342900">
              <a:lnSpc>
                <a:spcPct val="150000"/>
              </a:lnSpc>
              <a:buSzPct val="100000"/>
              <a:buChar char="•"/>
            </a:pPr>
            <a:r>
              <a:rPr lang="en-US" sz="2175" dirty="0">
                <a:solidFill>
                  <a:srgbClr val="1F2328"/>
                </a:solidFill>
                <a:latin typeface="Noto Sans" pitchFamily="34" charset="0"/>
                <a:ea typeface="Noto Sans" pitchFamily="34" charset="-122"/>
                <a:cs typeface="Noto Sans" pitchFamily="34" charset="-120"/>
              </a:rPr>
              <a:t>Repetition mark: 〜がテ゛スト〜</a:t>
            </a:r>
            <a:endParaRPr lang="en-US" sz="1849" dirty="0"/>
          </a:p>
          <a:p>
            <a:pPr algn="l" marL="342900" indent="-342900">
              <a:lnSpc>
                <a:spcPct val="150000"/>
              </a:lnSpc>
              <a:buSzPct val="100000"/>
              <a:buChar char="•"/>
            </a:pPr>
            <a:r>
              <a:rPr lang="en-US" sz="2175" dirty="0">
                <a:solidFill>
                  <a:srgbClr val="1F2328"/>
                </a:solidFill>
                <a:latin typeface="Noto Sans" pitchFamily="34" charset="0"/>
                <a:ea typeface="Noto Sans" pitchFamily="34" charset="-122"/>
                <a:cs typeface="Noto Sans" pitchFamily="34" charset="-120"/>
              </a:rPr>
              <a:t>Zero-width character check: 通常テキスト (verify no invisible characters are mixed in)</a:t>
            </a:r>
            <a:endParaRPr lang="en-US" sz="1849"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200596"/>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22: Long paragraph text (wrapping test)</a:t>
            </a:r>
            <a:endParaRPr lang="en-US" sz="3480" dirty="0"/>
          </a:p>
        </p:txBody>
      </p:sp>
      <p:sp>
        <p:nvSpPr>
          <p:cNvPr id="3" name="Text 1"/>
          <p:cNvSpPr/>
          <p:nvPr/>
        </p:nvSpPr>
        <p:spPr>
          <a:xfrm>
            <a:off x="747713" y="2037904"/>
            <a:ext cx="11001375" cy="2486025"/>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Noto Sans" pitchFamily="34" charset="0"/>
                <a:ea typeface="Noto Sans" pitchFamily="34" charset="-122"/>
                <a:cs typeface="Noto Sans" pitchFamily="34" charset="-120"/>
              </a:rPr>
              <a:t>これは非常に長い段落テキストのテストです。日本語のテキストが長くなった場合に正しく折り返し表示されるか確認します。英語テキストも混在させます：The quick brown fox jumps over the lazy dog. この文章には特に意味がありません。段落が長くなっても途中でクリップされないことを確認します。改行なしでどこまで続くか試してみます。そしてまだ続きます。長い長いテキストがどこかの時点で折り返されることを期待します。</a:t>
            </a:r>
            <a:endParaRPr lang="en-US" sz="2175" dirty="0"/>
          </a:p>
        </p:txBody>
      </p:sp>
      <p:sp>
        <p:nvSpPr>
          <p:cNvPr id="4" name="Text 2"/>
          <p:cNvSpPr/>
          <p:nvPr/>
        </p:nvSpPr>
        <p:spPr>
          <a:xfrm>
            <a:off x="747713" y="4676329"/>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Next paragraph. Also checking the spacing between paragraphs.</a:t>
            </a:r>
            <a:endParaRPr lang="en-US" sz="2175" dirty="0"/>
          </a:p>
        </p:txBody>
      </p:sp>
      <p:sp>
        <p:nvSpPr>
          <p:cNvPr id="5" name="Text 3"/>
          <p:cNvSpPr/>
          <p:nvPr/>
        </p:nvSpPr>
        <p:spPr>
          <a:xfrm>
            <a:off x="747713" y="5243066"/>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Third paragraph. Verify that three paragraphs are displayed independently.</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632198"/>
            <a:ext cx="11291888" cy="472380"/>
          </a:xfrm>
          <a:prstGeom prst="rect">
            <a:avLst/>
          </a:prstGeom>
          <a:noFill/>
          <a:ln/>
        </p:spPr>
        <p:txBody>
          <a:bodyPr wrap="square" lIns="0" tIns="0" rIns="0" bIns="91440" rtlCol="0" anchor="t"/>
          <a:lstStyle/>
          <a:p>
            <a:pPr algn="l" indent="0" marL="0">
              <a:lnSpc>
                <a:spcPct val="125000"/>
              </a:lnSpc>
              <a:buNone/>
            </a:pPr>
            <a:r>
              <a:rPr lang="en-US" sz="2400" b="1" dirty="0">
                <a:solidFill>
                  <a:srgbClr val="224466"/>
                </a:solidFill>
                <a:latin typeface="Segoe UI" pitchFamily="34" charset="0"/>
                <a:ea typeface="Segoe UI" pitchFamily="34" charset="-122"/>
                <a:cs typeface="Segoe UI" pitchFamily="34" charset="-120"/>
              </a:rPr>
              <a:t>Slide 23: Content overflow at bottom of slide</a:t>
            </a:r>
            <a:endParaRPr lang="en-US" sz="2400" dirty="0"/>
          </a:p>
        </p:txBody>
      </p:sp>
      <p:sp>
        <p:nvSpPr>
          <p:cNvPr id="3" name="Text 1"/>
          <p:cNvSpPr/>
          <p:nvPr/>
        </p:nvSpPr>
        <p:spPr>
          <a:xfrm>
            <a:off x="747713" y="2333179"/>
            <a:ext cx="11291888" cy="383828"/>
          </a:xfrm>
          <a:prstGeom prst="rect">
            <a:avLst/>
          </a:prstGeom>
          <a:noFill/>
          <a:ln/>
        </p:spPr>
        <p:txBody>
          <a:bodyPr wrap="square" lIns="0" tIns="0" rIns="0" bIns="74295" rtlCol="0" anchor="t"/>
          <a:lstStyle/>
          <a:p>
            <a:pPr algn="l" indent="0" marL="0">
              <a:lnSpc>
                <a:spcPct val="125000"/>
              </a:lnSpc>
              <a:buNone/>
            </a:pPr>
            <a:r>
              <a:rPr lang="en-US" sz="1950" b="1" dirty="0">
                <a:solidFill>
                  <a:srgbClr val="1F2328"/>
                </a:solidFill>
                <a:latin typeface="Segoe UI" pitchFamily="34" charset="0"/>
                <a:ea typeface="Segoe UI" pitchFamily="34" charset="-122"/>
                <a:cs typeface="Segoe UI" pitchFamily="34" charset="-120"/>
              </a:rPr>
              <a:t>Main section</a:t>
            </a:r>
            <a:endParaRPr lang="en-US" sz="1950" dirty="0"/>
          </a:p>
        </p:txBody>
      </p:sp>
      <p:sp>
        <p:nvSpPr>
          <p:cNvPr id="4" name="Text 2"/>
          <p:cNvSpPr/>
          <p:nvPr/>
        </p:nvSpPr>
        <p:spPr>
          <a:xfrm>
            <a:off x="747713" y="2869406"/>
            <a:ext cx="11001375" cy="285750"/>
          </a:xfrm>
          <a:prstGeom prst="rect">
            <a:avLst/>
          </a:prstGeom>
          <a:noFill/>
          <a:ln/>
        </p:spPr>
        <p:txBody>
          <a:bodyPr wrap="square" lIns="0" tIns="0" rIns="0" bIns="0" rtlCol="0" anchor="t"/>
          <a:lstStyle/>
          <a:p>
            <a:pPr algn="l" indent="0" marL="0">
              <a:lnSpc>
                <a:spcPct val="150000"/>
              </a:lnSpc>
              <a:buNone/>
            </a:pPr>
            <a:r>
              <a:rPr lang="en-US" sz="1500" dirty="0">
                <a:solidFill>
                  <a:srgbClr val="1F2328"/>
                </a:solidFill>
                <a:latin typeface="Segoe UI" pitchFamily="34" charset="0"/>
                <a:ea typeface="Segoe UI" pitchFamily="34" charset="-122"/>
                <a:cs typeface="Segoe UI" pitchFamily="34" charset="-120"/>
              </a:rPr>
              <a:t>Normal content.</a:t>
            </a:r>
            <a:endParaRPr lang="en-US" sz="1500" dirty="0"/>
          </a:p>
        </p:txBody>
      </p:sp>
      <p:sp>
        <p:nvSpPr>
          <p:cNvPr id="5" name="Shape 3"/>
          <p:cNvSpPr/>
          <p:nvPr/>
        </p:nvSpPr>
        <p:spPr>
          <a:xfrm>
            <a:off x="747713" y="3307556"/>
            <a:ext cx="5291138" cy="1390650"/>
          </a:xfrm>
          <a:prstGeom prst="roundRect">
            <a:avLst>
              <a:gd name="adj" fmla="val 7206"/>
            </a:avLst>
          </a:prstGeom>
          <a:solidFill>
            <a:srgbClr val="F0F8FF"/>
          </a:solidFill>
          <a:ln w="9525">
            <a:solidFill>
              <a:srgbClr val="CCCCCC"/>
            </a:solidFill>
            <a:prstDash val="solid"/>
          </a:ln>
        </p:spPr>
      </p:sp>
      <p:sp>
        <p:nvSpPr>
          <p:cNvPr id="6" name="Text 4"/>
          <p:cNvSpPr/>
          <p:nvPr/>
        </p:nvSpPr>
        <p:spPr>
          <a:xfrm>
            <a:off x="747713" y="3307556"/>
            <a:ext cx="5367338" cy="1390650"/>
          </a:xfrm>
          <a:prstGeom prst="rect">
            <a:avLst/>
          </a:prstGeom>
          <a:noFill/>
          <a:ln/>
        </p:spPr>
        <p:txBody>
          <a:bodyPr wrap="square" lIns="114300" tIns="114300" rIns="114300" bIns="114300" rtlCol="0" anchor="t"/>
          <a:lstStyle/>
          <a:p>
            <a:pPr algn="l" indent="0" marL="0">
              <a:lnSpc>
                <a:spcPct val="150000"/>
              </a:lnSpc>
              <a:buNone/>
            </a:pPr>
            <a:r>
              <a:rPr lang="en-US" sz="1500" b="1" dirty="0">
                <a:solidFill>
                  <a:srgbClr val="1F2328"/>
                </a:solidFill>
                <a:latin typeface="Segoe UI" pitchFamily="34" charset="0"/>
                <a:ea typeface="Segoe UI" pitchFamily="34" charset="-122"/>
                <a:cs typeface="Segoe UI" pitchFamily="34" charset="-120"/>
              </a:rPr>
              <a:t>Left card</a:t>
            </a:r>
            <a:pPr algn="l" indent="0" marL="0">
              <a:lnSpc>
                <a:spcPct val="150000"/>
              </a:lnSpc>
              <a:buNone/>
            </a:pPr>
            <a:endParaRPr lang="en-US" sz="1500" dirty="0"/>
          </a:p>
          <a:p>
            <a:pPr algn="l" indent="0" marL="0">
              <a:lnSpc>
                <a:spcPct val="150000"/>
              </a:lnSpc>
              <a:buNone/>
            </a:pPr>
            <a:r>
              <a:rPr lang="en-US" sz="1500" dirty="0">
                <a:solidFill>
                  <a:srgbClr val="1F2328"/>
                </a:solidFill>
                <a:latin typeface="Segoe UI" pitchFamily="34" charset="0"/>
                <a:ea typeface="Segoe UI" pitchFamily="34" charset="-122"/>
                <a:cs typeface="Segoe UI" pitchFamily="34" charset="-120"/>
              </a:rPr>
              <a:t>Content line 1</a:t>
            </a:r>
            <a:pPr algn="l" indent="0" marL="0">
              <a:lnSpc>
                <a:spcPct val="150000"/>
              </a:lnSpc>
              <a:buNone/>
            </a:pPr>
            <a:endParaRPr lang="en-US" sz="1500" dirty="0"/>
          </a:p>
          <a:p>
            <a:pPr algn="l" indent="0" marL="0">
              <a:lnSpc>
                <a:spcPct val="150000"/>
              </a:lnSpc>
              <a:buNone/>
            </a:pPr>
            <a:r>
              <a:rPr lang="en-US" sz="1500" dirty="0">
                <a:solidFill>
                  <a:srgbClr val="1F2328"/>
                </a:solidFill>
                <a:latin typeface="Segoe UI" pitchFamily="34" charset="0"/>
                <a:ea typeface="Segoe UI" pitchFamily="34" charset="-122"/>
                <a:cs typeface="Segoe UI" pitchFamily="34" charset="-120"/>
              </a:rPr>
              <a:t>Content line 2</a:t>
            </a:r>
            <a:pPr algn="l" indent="0" marL="0">
              <a:lnSpc>
                <a:spcPct val="150000"/>
              </a:lnSpc>
              <a:buNone/>
            </a:pPr>
            <a:endParaRPr lang="en-US" sz="1500" dirty="0"/>
          </a:p>
          <a:p>
            <a:pPr algn="l" indent="0" marL="0">
              <a:lnSpc>
                <a:spcPct val="150000"/>
              </a:lnSpc>
              <a:buNone/>
            </a:pPr>
            <a:r>
              <a:rPr lang="en-US" sz="1500" dirty="0">
                <a:solidFill>
                  <a:srgbClr val="1F2328"/>
                </a:solidFill>
                <a:latin typeface="Segoe UI" pitchFamily="34" charset="0"/>
                <a:ea typeface="Segoe UI" pitchFamily="34" charset="-122"/>
                <a:cs typeface="Segoe UI" pitchFamily="34" charset="-120"/>
              </a:rPr>
              <a:t>Content line 3</a:t>
            </a:r>
            <a:endParaRPr lang="en-US" sz="1500" dirty="0"/>
          </a:p>
        </p:txBody>
      </p:sp>
      <p:sp>
        <p:nvSpPr>
          <p:cNvPr id="7" name="Shape 5"/>
          <p:cNvSpPr/>
          <p:nvPr/>
        </p:nvSpPr>
        <p:spPr>
          <a:xfrm>
            <a:off x="6153150" y="3307556"/>
            <a:ext cx="5291138" cy="1390650"/>
          </a:xfrm>
          <a:prstGeom prst="roundRect">
            <a:avLst>
              <a:gd name="adj" fmla="val 7206"/>
            </a:avLst>
          </a:prstGeom>
          <a:solidFill>
            <a:srgbClr val="FFF0F0"/>
          </a:solidFill>
          <a:ln w="9525">
            <a:solidFill>
              <a:srgbClr val="CCCCCC"/>
            </a:solidFill>
            <a:prstDash val="solid"/>
          </a:ln>
        </p:spPr>
      </p:sp>
      <p:sp>
        <p:nvSpPr>
          <p:cNvPr id="8" name="Text 6"/>
          <p:cNvSpPr/>
          <p:nvPr/>
        </p:nvSpPr>
        <p:spPr>
          <a:xfrm>
            <a:off x="6153150" y="3307556"/>
            <a:ext cx="5672138" cy="1390650"/>
          </a:xfrm>
          <a:prstGeom prst="rect">
            <a:avLst/>
          </a:prstGeom>
          <a:noFill/>
          <a:ln/>
        </p:spPr>
        <p:txBody>
          <a:bodyPr wrap="square" lIns="114300" tIns="114300" rIns="114300" bIns="114300" rtlCol="0" anchor="t"/>
          <a:lstStyle/>
          <a:p>
            <a:pPr algn="l" indent="0" marL="0">
              <a:lnSpc>
                <a:spcPct val="150000"/>
              </a:lnSpc>
              <a:buNone/>
            </a:pPr>
            <a:r>
              <a:rPr lang="en-US" sz="1500" b="1" dirty="0">
                <a:solidFill>
                  <a:srgbClr val="1F2328"/>
                </a:solidFill>
                <a:latin typeface="Segoe UI" pitchFamily="34" charset="0"/>
                <a:ea typeface="Segoe UI" pitchFamily="34" charset="-122"/>
                <a:cs typeface="Segoe UI" pitchFamily="34" charset="-120"/>
              </a:rPr>
              <a:t>Right card</a:t>
            </a:r>
            <a:pPr algn="l" indent="0" marL="0">
              <a:lnSpc>
                <a:spcPct val="150000"/>
              </a:lnSpc>
              <a:buNone/>
            </a:pPr>
            <a:endParaRPr lang="en-US" sz="1500" dirty="0"/>
          </a:p>
          <a:p>
            <a:pPr algn="l" indent="0" marL="0">
              <a:lnSpc>
                <a:spcPct val="150000"/>
              </a:lnSpc>
              <a:buNone/>
            </a:pPr>
            <a:r>
              <a:rPr lang="en-US" sz="1500" dirty="0">
                <a:solidFill>
                  <a:srgbClr val="1F2328"/>
                </a:solidFill>
                <a:latin typeface="Segoe UI" pitchFamily="34" charset="0"/>
                <a:ea typeface="Segoe UI" pitchFamily="34" charset="-122"/>
                <a:cs typeface="Segoe UI" pitchFamily="34" charset="-120"/>
              </a:rPr>
              <a:t>Content line 1</a:t>
            </a:r>
            <a:pPr algn="l" indent="0" marL="0">
              <a:lnSpc>
                <a:spcPct val="150000"/>
              </a:lnSpc>
              <a:buNone/>
            </a:pPr>
            <a:endParaRPr lang="en-US" sz="1500" dirty="0"/>
          </a:p>
          <a:p>
            <a:pPr algn="l" indent="0" marL="0">
              <a:lnSpc>
                <a:spcPct val="150000"/>
              </a:lnSpc>
              <a:buNone/>
            </a:pPr>
            <a:r>
              <a:rPr lang="en-US" sz="1500" dirty="0">
                <a:solidFill>
                  <a:srgbClr val="1F2328"/>
                </a:solidFill>
                <a:latin typeface="Segoe UI" pitchFamily="34" charset="0"/>
                <a:ea typeface="Segoe UI" pitchFamily="34" charset="-122"/>
                <a:cs typeface="Segoe UI" pitchFamily="34" charset="-120"/>
              </a:rPr>
              <a:t>Content line 2</a:t>
            </a:r>
            <a:pPr algn="l" indent="0" marL="0">
              <a:lnSpc>
                <a:spcPct val="150000"/>
              </a:lnSpc>
              <a:buNone/>
            </a:pPr>
            <a:endParaRPr lang="en-US" sz="1500" dirty="0"/>
          </a:p>
          <a:p>
            <a:pPr algn="l" indent="0" marL="0">
              <a:lnSpc>
                <a:spcPct val="150000"/>
              </a:lnSpc>
              <a:buNone/>
            </a:pPr>
            <a:r>
              <a:rPr lang="en-US" sz="1500" dirty="0">
                <a:solidFill>
                  <a:srgbClr val="1F2328"/>
                </a:solidFill>
                <a:latin typeface="Segoe UI" pitchFamily="34" charset="0"/>
                <a:ea typeface="Segoe UI" pitchFamily="34" charset="-122"/>
                <a:cs typeface="Segoe UI" pitchFamily="34" charset="-120"/>
              </a:rPr>
              <a:t>Content line 3</a:t>
            </a:r>
            <a:endParaRPr lang="en-US" sz="1500" dirty="0"/>
          </a:p>
        </p:txBody>
      </p:sp>
      <p:sp>
        <p:nvSpPr>
          <p:cNvPr id="9" name="Shape 7"/>
          <p:cNvSpPr/>
          <p:nvPr/>
        </p:nvSpPr>
        <p:spPr>
          <a:xfrm>
            <a:off x="747713" y="4774406"/>
            <a:ext cx="10696575" cy="451396"/>
          </a:xfrm>
          <a:prstGeom prst="roundRect">
            <a:avLst>
              <a:gd name="adj" fmla="val 51294"/>
            </a:avLst>
          </a:prstGeom>
          <a:solidFill>
            <a:srgbClr val="FFFDE7"/>
          </a:solidFill>
          <a:ln w="9525">
            <a:solidFill>
              <a:srgbClr val="F0C040"/>
            </a:solidFill>
            <a:prstDash val="solid"/>
          </a:ln>
        </p:spPr>
      </p:sp>
      <p:sp>
        <p:nvSpPr>
          <p:cNvPr id="10" name="Text 8"/>
          <p:cNvSpPr/>
          <p:nvPr/>
        </p:nvSpPr>
        <p:spPr>
          <a:xfrm>
            <a:off x="747713" y="4774406"/>
            <a:ext cx="11077575" cy="451396"/>
          </a:xfrm>
          <a:prstGeom prst="rect">
            <a:avLst/>
          </a:prstGeom>
          <a:noFill/>
          <a:ln/>
        </p:spPr>
        <p:txBody>
          <a:bodyPr wrap="square" lIns="95250" tIns="95250" rIns="95250" bIns="95250" rtlCol="0" anchor="t"/>
          <a:lstStyle/>
          <a:p>
            <a:pPr algn="l" indent="0" marL="0">
              <a:lnSpc>
                <a:spcPct val="150000"/>
              </a:lnSpc>
              <a:buNone/>
            </a:pPr>
            <a:r>
              <a:rPr lang="en-US" sz="1200" dirty="0">
                <a:solidFill>
                  <a:srgbClr val="1F2328"/>
                </a:solidFill>
                <a:latin typeface="Segoe UI" pitchFamily="34" charset="0"/>
                <a:ea typeface="Segoe UI" pitchFamily="34" charset="-122"/>
                <a:cs typeface="Segoe UI" pitchFamily="34" charset="-120"/>
              </a:rPr>
              <a:t>⚠️ This is a note box at the bottom of the slide. For overflow testing. Do not replace </a:t>
            </a:r>
            <a:pPr algn="l" indent="0" marL="0">
              <a:lnSpc>
                <a:spcPct val="150000"/>
              </a:lnSpc>
              <a:buNone/>
            </a:pPr>
            <a:r>
              <a:rPr lang="en-US" sz="1020" dirty="0">
                <a:solidFill>
                  <a:srgbClr val="1F2328"/>
                </a:solidFill>
                <a:highlight>
                  <a:srgbClr val="F0F1F3"/>
                </a:highlight>
                <a:latin typeface="Consolas" pitchFamily="34" charset="0"/>
                <a:ea typeface="Consolas" pitchFamily="34" charset="-122"/>
                <a:cs typeface="Consolas" pitchFamily="34" charset="-120"/>
              </a:rPr>
              <a:t>item.cfg</a:t>
            </a:r>
            <a:pPr algn="l" indent="0" marL="0">
              <a:lnSpc>
                <a:spcPct val="150000"/>
              </a:lnSpc>
              <a:buNone/>
            </a:pPr>
            <a:r>
              <a:rPr lang="en-US" sz="1200" dirty="0">
                <a:solidFill>
                  <a:srgbClr val="1F2328"/>
                </a:solidFill>
                <a:latin typeface="Segoe UI" pitchFamily="34" charset="0"/>
                <a:ea typeface="Segoe UI" pitchFamily="34" charset="-122"/>
                <a:cs typeface="Segoe UI" pitchFamily="34" charset="-120"/>
              </a:rPr>
              <a:t> — append to it instead.</a:t>
            </a:r>
            <a:endParaRPr lang="en-US" sz="1200"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814959"/>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24: Blockquote variations</a:t>
            </a:r>
            <a:endParaRPr lang="en-US" sz="3480" dirty="0"/>
          </a:p>
        </p:txBody>
      </p:sp>
      <p:sp>
        <p:nvSpPr>
          <p:cNvPr id="3" name="Shape 1"/>
          <p:cNvSpPr/>
          <p:nvPr/>
        </p:nvSpPr>
        <p:spPr>
          <a:xfrm>
            <a:off x="747713" y="2652266"/>
            <a:ext cx="66675" cy="414338"/>
          </a:xfrm>
          <a:prstGeom prst="rect">
            <a:avLst/>
          </a:prstGeom>
          <a:solidFill>
            <a:srgbClr val="D1D9E0"/>
          </a:solidFill>
          <a:ln/>
        </p:spPr>
      </p:sp>
      <p:sp>
        <p:nvSpPr>
          <p:cNvPr id="4" name="Text 2"/>
          <p:cNvSpPr/>
          <p:nvPr/>
        </p:nvSpPr>
        <p:spPr>
          <a:xfrm>
            <a:off x="814388" y="2652266"/>
            <a:ext cx="10629900" cy="414338"/>
          </a:xfrm>
          <a:prstGeom prst="rect">
            <a:avLst/>
          </a:prstGeom>
          <a:noFill/>
          <a:ln/>
        </p:spPr>
        <p:txBody>
          <a:bodyPr wrap="square" lIns="276225" tIns="0" rIns="276225" bIns="0" rtlCol="0" anchor="t"/>
          <a:lstStyle/>
          <a:p>
            <a:pPr algn="l" indent="0" marL="0">
              <a:lnSpc>
                <a:spcPct val="150000"/>
              </a:lnSpc>
              <a:buNone/>
            </a:pPr>
            <a:r>
              <a:rPr lang="en-US" sz="2175" dirty="0">
                <a:solidFill>
                  <a:srgbClr val="59636E"/>
                </a:solidFill>
                <a:latin typeface="Segoe UI" pitchFamily="34" charset="0"/>
                <a:ea typeface="Segoe UI" pitchFamily="34" charset="-122"/>
                <a:cs typeface="Segoe UI" pitchFamily="34" charset="-120"/>
              </a:rPr>
              <a:t>Single-line blockquote</a:t>
            </a:r>
            <a:endParaRPr lang="en-US" sz="2175" dirty="0"/>
          </a:p>
        </p:txBody>
      </p:sp>
      <p:sp>
        <p:nvSpPr>
          <p:cNvPr id="5" name="Shape 3"/>
          <p:cNvSpPr/>
          <p:nvPr/>
        </p:nvSpPr>
        <p:spPr>
          <a:xfrm>
            <a:off x="747713" y="3219004"/>
            <a:ext cx="66675" cy="1243013"/>
          </a:xfrm>
          <a:prstGeom prst="rect">
            <a:avLst/>
          </a:prstGeom>
          <a:solidFill>
            <a:srgbClr val="D1D9E0"/>
          </a:solidFill>
          <a:ln/>
        </p:spPr>
      </p:sp>
      <p:sp>
        <p:nvSpPr>
          <p:cNvPr id="6" name="Text 4"/>
          <p:cNvSpPr/>
          <p:nvPr/>
        </p:nvSpPr>
        <p:spPr>
          <a:xfrm>
            <a:off x="814388" y="3219004"/>
            <a:ext cx="10629900" cy="1243013"/>
          </a:xfrm>
          <a:prstGeom prst="rect">
            <a:avLst/>
          </a:prstGeom>
          <a:noFill/>
          <a:ln/>
        </p:spPr>
        <p:txBody>
          <a:bodyPr wrap="square" lIns="276225" tIns="0" rIns="276225" bIns="0" rtlCol="0" anchor="t"/>
          <a:lstStyle/>
          <a:p>
            <a:pPr algn="l" indent="0" marL="0">
              <a:lnSpc>
                <a:spcPct val="150000"/>
              </a:lnSpc>
              <a:buNone/>
            </a:pPr>
            <a:r>
              <a:rPr lang="en-US" sz="2175" dirty="0">
                <a:solidFill>
                  <a:srgbClr val="59636E"/>
                </a:solidFill>
                <a:latin typeface="Segoe UI" pitchFamily="34" charset="0"/>
                <a:ea typeface="Segoe UI" pitchFamily="34" charset="-122"/>
                <a:cs typeface="Segoe UI" pitchFamily="34" charset="-120"/>
              </a:rPr>
              <a:t>Multi-line</a:t>
            </a:r>
            <a:pPr algn="l" indent="0" marL="0">
              <a:lnSpc>
                <a:spcPct val="150000"/>
              </a:lnSpc>
              <a:buNone/>
            </a:pPr>
            <a:endParaRPr lang="en-US" sz="2175" dirty="0"/>
          </a:p>
          <a:p>
            <a:pPr algn="l" indent="0" marL="0">
              <a:lnSpc>
                <a:spcPct val="150000"/>
              </a:lnSpc>
              <a:buNone/>
            </a:pPr>
            <a:r>
              <a:rPr lang="en-US" sz="2175" dirty="0">
                <a:solidFill>
                  <a:srgbClr val="59636E"/>
                </a:solidFill>
                <a:latin typeface="Segoe UI" pitchFamily="34" charset="0"/>
                <a:ea typeface="Segoe UI" pitchFamily="34" charset="-122"/>
                <a:cs typeface="Segoe UI" pitchFamily="34" charset="-120"/>
              </a:rPr>
              <a:t>blockquote</a:t>
            </a:r>
            <a:pPr algn="l" indent="0" marL="0">
              <a:lnSpc>
                <a:spcPct val="150000"/>
              </a:lnSpc>
              <a:buNone/>
            </a:pPr>
            <a:endParaRPr lang="en-US" sz="2175" dirty="0"/>
          </a:p>
          <a:p>
            <a:pPr algn="l" indent="0" marL="0">
              <a:lnSpc>
                <a:spcPct val="150000"/>
              </a:lnSpc>
              <a:buNone/>
            </a:pPr>
            <a:r>
              <a:rPr lang="en-US" sz="2175" dirty="0">
                <a:solidFill>
                  <a:srgbClr val="59636E"/>
                </a:solidFill>
                <a:latin typeface="Segoe UI" pitchFamily="34" charset="0"/>
                <a:ea typeface="Segoe UI" pitchFamily="34" charset="-122"/>
                <a:cs typeface="Segoe UI" pitchFamily="34" charset="-120"/>
              </a:rPr>
              <a:t>test</a:t>
            </a:r>
            <a:endParaRPr lang="en-US" sz="2175" dirty="0"/>
          </a:p>
        </p:txBody>
      </p:sp>
      <p:sp>
        <p:nvSpPr>
          <p:cNvPr id="7" name="Shape 5"/>
          <p:cNvSpPr/>
          <p:nvPr/>
        </p:nvSpPr>
        <p:spPr>
          <a:xfrm>
            <a:off x="747713" y="4614416"/>
            <a:ext cx="66675" cy="428476"/>
          </a:xfrm>
          <a:prstGeom prst="rect">
            <a:avLst/>
          </a:prstGeom>
          <a:solidFill>
            <a:srgbClr val="D1D9E0"/>
          </a:solidFill>
          <a:ln/>
        </p:spPr>
      </p:sp>
      <p:sp>
        <p:nvSpPr>
          <p:cNvPr id="8" name="Text 6"/>
          <p:cNvSpPr/>
          <p:nvPr/>
        </p:nvSpPr>
        <p:spPr>
          <a:xfrm>
            <a:off x="814388" y="4614416"/>
            <a:ext cx="10629900" cy="428476"/>
          </a:xfrm>
          <a:prstGeom prst="rect">
            <a:avLst/>
          </a:prstGeom>
          <a:noFill/>
          <a:ln/>
        </p:spPr>
        <p:txBody>
          <a:bodyPr wrap="square" lIns="276225" tIns="0" rIns="276225" bIns="0" rtlCol="0" anchor="t"/>
          <a:lstStyle/>
          <a:p>
            <a:pPr algn="l" indent="0" marL="0">
              <a:lnSpc>
                <a:spcPct val="150000"/>
              </a:lnSpc>
              <a:buNone/>
            </a:pPr>
            <a:r>
              <a:rPr lang="en-US" sz="2175" dirty="0">
                <a:solidFill>
                  <a:srgbClr val="59636E"/>
                </a:solidFill>
                <a:latin typeface="Segoe UI" pitchFamily="34" charset="0"/>
                <a:ea typeface="Segoe UI" pitchFamily="34" charset="-122"/>
                <a:cs typeface="Segoe UI" pitchFamily="34" charset="-120"/>
              </a:rPr>
              <a:t>Blockquote containing </a:t>
            </a:r>
            <a:pPr algn="l" indent="0" marL="0">
              <a:lnSpc>
                <a:spcPct val="150000"/>
              </a:lnSpc>
              <a:buNone/>
            </a:pPr>
            <a:r>
              <a:rPr lang="en-US" sz="2175" b="1" dirty="0">
                <a:solidFill>
                  <a:srgbClr val="59636E"/>
                </a:solidFill>
                <a:latin typeface="Segoe UI" pitchFamily="34" charset="0"/>
                <a:ea typeface="Segoe UI" pitchFamily="34" charset="-122"/>
                <a:cs typeface="Segoe UI" pitchFamily="34" charset="-120"/>
              </a:rPr>
              <a:t>bold</a:t>
            </a:r>
            <a:pPr algn="l" indent="0" marL="0">
              <a:lnSpc>
                <a:spcPct val="150000"/>
              </a:lnSpc>
              <a:buNone/>
            </a:pPr>
            <a:r>
              <a:rPr lang="en-US" sz="2175" dirty="0">
                <a:solidFill>
                  <a:srgbClr val="59636E"/>
                </a:solidFill>
                <a:latin typeface="Segoe UI" pitchFamily="34" charset="0"/>
                <a:ea typeface="Segoe UI" pitchFamily="34" charset="-122"/>
                <a:cs typeface="Segoe UI" pitchFamily="34" charset="-120"/>
              </a:rPr>
              <a:t>, </a:t>
            </a:r>
            <a:pPr algn="l" indent="0" marL="0">
              <a:lnSpc>
                <a:spcPct val="150000"/>
              </a:lnSpc>
              <a:buNone/>
            </a:pPr>
            <a:r>
              <a:rPr lang="en-US" sz="2175" i="1" dirty="0">
                <a:solidFill>
                  <a:srgbClr val="59636E"/>
                </a:solidFill>
                <a:latin typeface="Segoe UI" pitchFamily="34" charset="0"/>
                <a:ea typeface="Segoe UI" pitchFamily="34" charset="-122"/>
                <a:cs typeface="Segoe UI" pitchFamily="34" charset="-120"/>
              </a:rPr>
              <a:t>italic</a:t>
            </a:r>
            <a:pPr algn="l" indent="0" marL="0">
              <a:lnSpc>
                <a:spcPct val="150000"/>
              </a:lnSpc>
              <a:buNone/>
            </a:pPr>
            <a:r>
              <a:rPr lang="en-US" sz="2175" dirty="0">
                <a:solidFill>
                  <a:srgbClr val="59636E"/>
                </a:solidFill>
                <a:latin typeface="Segoe UI" pitchFamily="34" charset="0"/>
                <a:ea typeface="Segoe UI" pitchFamily="34" charset="-122"/>
                <a:cs typeface="Segoe UI" pitchFamily="34" charset="-120"/>
              </a:rPr>
              <a:t>, and </a:t>
            </a:r>
            <a:pPr algn="l" indent="0" marL="0">
              <a:lnSpc>
                <a:spcPct val="150000"/>
              </a:lnSpc>
              <a:buNone/>
            </a:pPr>
            <a:r>
              <a:rPr lang="en-US" sz="1849" dirty="0">
                <a:solidFill>
                  <a:srgbClr val="59636E"/>
                </a:solidFill>
                <a:highlight>
                  <a:srgbClr val="F0F1F3"/>
                </a:highlight>
                <a:latin typeface="Consolas" pitchFamily="34" charset="0"/>
                <a:ea typeface="Consolas" pitchFamily="34" charset="-122"/>
                <a:cs typeface="Consolas" pitchFamily="34" charset="-120"/>
              </a:rPr>
              <a:t>code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38395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25: Table (complex cells)</a:t>
            </a:r>
            <a:endParaRPr lang="en-US" sz="3480" dirty="0"/>
          </a:p>
        </p:txBody>
      </p:sp>
      <p:graphicFrame>
        <p:nvGraphicFramePr>
          <p:cNvPr id="26" name="Table 0"/>
          <p:cNvGraphicFramePr>
            <a:graphicFrameLocks noGrp="1"/>
          </p:cNvGraphicFramePr>
          <p:nvPr>
            <p:extLst>
              <p:ext uri="{D42A27DB-BD31-4B8C-83A1-F6EECF244321}">
                <p14:modId xmlns:p14="http://schemas.microsoft.com/office/powerpoint/2010/main" val="1579011935"/>
              </p:ext>
            </p:extLst>
          </p:nvPr>
        </p:nvGraphicFramePr>
        <p:xfrm>
          <a:off x="747713" y="2221260"/>
          <a:ext cx="6542633" cy="914400"/>
        </p:xfrm>
        <a:graphic>
          <a:graphicData uri="http://schemas.openxmlformats.org/drawingml/2006/table">
            <a:tbl>
              <a:tblPr/>
              <a:tblGrid>
                <a:gridCol w="900113"/>
                <a:gridCol w="1530191"/>
                <a:gridCol w="2890361"/>
                <a:gridCol w="1550194"/>
              </a:tblGrid>
              <a:tr h="0">
                <a:tc>
                  <a:txBody>
                    <a:bodyPr/>
                    <a:lstStyle/>
                    <a:p>
                      <a:pPr algn="ctr" indent="0" marL="0">
                        <a:buNone/>
                      </a:pPr>
                      <a:r>
                        <a:rPr lang="en-US" sz="2175" b="1" dirty="0">
                          <a:solidFill>
                            <a:srgbClr val="1F2328"/>
                          </a:solidFill>
                          <a:latin typeface="Segoe UI" pitchFamily="34" charset="0"/>
                          <a:ea typeface="Segoe UI" pitchFamily="34" charset="-122"/>
                          <a:cs typeface="Segoe UI" pitchFamily="34" charset="-120"/>
                        </a:rPr>
                        <a:t>Step</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2175" b="1" dirty="0">
                          <a:solidFill>
                            <a:srgbClr val="1F2328"/>
                          </a:solidFill>
                          <a:latin typeface="Segoe UI" pitchFamily="34" charset="0"/>
                          <a:ea typeface="Segoe UI" pitchFamily="34" charset="-122"/>
                          <a:cs typeface="Segoe UI" pitchFamily="34" charset="-120"/>
                        </a:rPr>
                        <a:t>Role</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b="1" dirty="0">
                          <a:solidFill>
                            <a:srgbClr val="1F2328"/>
                          </a:solidFill>
                          <a:latin typeface="Segoe UI" pitchFamily="34" charset="0"/>
                          <a:ea typeface="Segoe UI" pitchFamily="34" charset="-122"/>
                          <a:cs typeface="Segoe UI" pitchFamily="34" charset="-120"/>
                        </a:rPr>
                        <a:t>Input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b="1" dirty="0">
                          <a:solidFill>
                            <a:srgbClr val="1F2328"/>
                          </a:solidFill>
                          <a:latin typeface="Segoe UI" pitchFamily="34" charset="0"/>
                          <a:ea typeface="Segoe UI" pitchFamily="34" charset="-122"/>
                          <a:cs typeface="Segoe UI" pitchFamily="34" charset="-120"/>
                        </a:rPr>
                        <a:t>Output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1</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Role-A</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Input-A</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Output-A</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2</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2175" b="1" dirty="0">
                          <a:solidFill>
                            <a:srgbClr val="1F2328"/>
                          </a:solidFill>
                          <a:latin typeface="Segoe UI" pitchFamily="34" charset="0"/>
                          <a:ea typeface="Segoe UI" pitchFamily="34" charset="-122"/>
                          <a:cs typeface="Segoe UI" pitchFamily="34" charset="-120"/>
                        </a:rPr>
                        <a:t>Role-B</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Input-B + Input-C</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Output-B</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r h="0">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3</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Role-C</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Output-B</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Output-C</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4</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1849" dirty="0">
                          <a:solidFill>
                            <a:srgbClr val="1F2328"/>
                          </a:solidFill>
                          <a:highlight>
                            <a:srgbClr val="E8EBEE"/>
                          </a:highlight>
                          <a:latin typeface="Consolas" pitchFamily="34" charset="0"/>
                          <a:ea typeface="Consolas" pitchFamily="34" charset="-122"/>
                          <a:cs typeface="Consolas" pitchFamily="34" charset="-120"/>
                        </a:rPr>
                        <a:t>Role-D</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Output-C + Input-A</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Output-D</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r h="0">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5</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Role-E </a:t>
                      </a:r>
                      <a:pPr algn="ctr" indent="0" marL="0">
                        <a:buNone/>
                      </a:pPr>
                      <a:r>
                        <a:rPr lang="en-US" sz="2175" dirty="0">
                          <a:solidFill>
                            <a:srgbClr val="1F2328"/>
                          </a:solidFill>
                          <a:latin typeface="Segoe UI" pitchFamily="34" charset="0"/>
                          <a:ea typeface="Segoe UI" pitchFamily="34" charset="-122"/>
                          <a:cs typeface="Segoe UI" pitchFamily="34" charset="-120"/>
                        </a:rPr>
                        <a: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Input-D + Output-B</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Output-E</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bl>
          </a:graphicData>
        </a:graphic>
      </p:graphicFrame>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747713"/>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26: Code block (background color, long lines)</a:t>
            </a:r>
            <a:endParaRPr lang="en-US" sz="3480" dirty="0"/>
          </a:p>
        </p:txBody>
      </p:sp>
      <p:sp>
        <p:nvSpPr>
          <p:cNvPr id="3" name="Shape 1"/>
          <p:cNvSpPr/>
          <p:nvPr/>
        </p:nvSpPr>
        <p:spPr>
          <a:xfrm>
            <a:off x="747713" y="2137470"/>
            <a:ext cx="10696575" cy="4105275"/>
          </a:xfrm>
          <a:prstGeom prst="roundRect">
            <a:avLst>
              <a:gd name="adj" fmla="val 620"/>
            </a:avLst>
          </a:prstGeom>
          <a:solidFill>
            <a:srgbClr val="F6F8FA"/>
          </a:solidFill>
          <a:ln w="9525">
            <a:solidFill>
              <a:srgbClr val="D1D9E0"/>
            </a:solidFill>
            <a:prstDash val="solid"/>
          </a:ln>
        </p:spPr>
      </p:sp>
      <p:sp>
        <p:nvSpPr>
          <p:cNvPr id="4" name="Text 2"/>
          <p:cNvSpPr/>
          <p:nvPr/>
        </p:nvSpPr>
        <p:spPr>
          <a:xfrm>
            <a:off x="747713" y="2137470"/>
            <a:ext cx="11077575" cy="4105275"/>
          </a:xfrm>
          <a:prstGeom prst="rect">
            <a:avLst/>
          </a:prstGeom>
          <a:noFill/>
          <a:ln/>
        </p:spPr>
        <p:txBody>
          <a:bodyPr wrap="square" lIns="152400" tIns="152400" rIns="152400" bIns="152400" rtlCol="0" anchor="t"/>
          <a:lstStyle/>
          <a:p>
            <a:pPr algn="l" indent="0" marL="0">
              <a:lnSpc>
                <a:spcPct val="115000"/>
              </a:lnSpc>
              <a:buNone/>
            </a:pPr>
            <a:r>
              <a:rPr lang="en-US" sz="1849" dirty="0">
                <a:solidFill>
                  <a:srgbClr val="59636E"/>
                </a:solidFill>
                <a:latin typeface="Consolas" pitchFamily="34" charset="0"/>
                <a:ea typeface="Consolas" pitchFamily="34" charset="-122"/>
                <a:cs typeface="Consolas" pitchFamily="34" charset="-120"/>
              </a:rPr>
              <a:t>// Very long single line of code — wrapping/clipping test</a:t>
            </a:r>
            <a:pPr algn="l" indent="0" marL="0">
              <a:lnSpc>
                <a:spcPct val="115000"/>
              </a:lnSpc>
              <a:buNone/>
            </a:pPr>
            <a:endParaRPr lang="en-US" sz="1849" dirty="0"/>
          </a:p>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const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veryLongVariableName = </a:t>
            </a:r>
            <a:pPr algn="l" indent="0" marL="0">
              <a:lnSpc>
                <a:spcPct val="115000"/>
              </a:lnSpc>
              <a:buNone/>
            </a:pPr>
            <a:r>
              <a:rPr lang="en-US" sz="1849" dirty="0">
                <a:solidFill>
                  <a:srgbClr val="6639BA"/>
                </a:solidFill>
                <a:latin typeface="Consolas" pitchFamily="34" charset="0"/>
                <a:ea typeface="Consolas" pitchFamily="34" charset="-122"/>
                <a:cs typeface="Consolas" pitchFamily="34" charset="-120"/>
              </a:rPr>
              <a:t>someFunction</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key1</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A3069"/>
                </a:solidFill>
                <a:latin typeface="Consolas" pitchFamily="34" charset="0"/>
                <a:ea typeface="Consolas" pitchFamily="34" charset="-122"/>
                <a:cs typeface="Consolas" pitchFamily="34" charset="-120"/>
              </a:rPr>
              <a:t>'value1'</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key2</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A3069"/>
                </a:solidFill>
                <a:latin typeface="Consolas" pitchFamily="34" charset="0"/>
                <a:ea typeface="Consolas" pitchFamily="34" charset="-122"/>
                <a:cs typeface="Consolas" pitchFamily="34" charset="-120"/>
              </a:rPr>
              <a:t>'value2'</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key3</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A3069"/>
                </a:solidFill>
                <a:latin typeface="Consolas" pitchFamily="34" charset="0"/>
                <a:ea typeface="Consolas" pitchFamily="34" charset="-122"/>
                <a:cs typeface="Consolas" pitchFamily="34" charset="-120"/>
              </a:rPr>
              <a:t>'value3'</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key4</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A3069"/>
                </a:solidFill>
                <a:latin typeface="Consolas" pitchFamily="34" charset="0"/>
                <a:ea typeface="Consolas" pitchFamily="34" charset="-122"/>
                <a:cs typeface="Consolas" pitchFamily="34" charset="-120"/>
              </a:rPr>
              <a:t>'value4'</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pPr algn="l" indent="0" marL="0">
              <a:lnSpc>
                <a:spcPct val="115000"/>
              </a:lnSpc>
              <a:buNone/>
            </a:pPr>
            <a:endParaRPr lang="en-US" sz="1849" dirty="0"/>
          </a:p>
          <a:p>
            <a:pPr algn="l" indent="0" marL="0">
              <a:lnSpc>
                <a:spcPct val="115000"/>
              </a:lnSpc>
              <a:buNone/>
            </a:pPr>
            <a:r>
              <a:rPr lang="en-US" sz="1849" dirty="0">
                <a:solidFill>
                  <a:srgbClr val="59636E"/>
                </a:solidFill>
                <a:latin typeface="Consolas" pitchFamily="34" charset="0"/>
                <a:ea typeface="Consolas" pitchFamily="34" charset="-122"/>
                <a:cs typeface="Consolas" pitchFamily="34" charset="-120"/>
              </a:rPr>
              <a:t>// Code with comments</a:t>
            </a:r>
            <a:pPr algn="l" indent="0" marL="0">
              <a:lnSpc>
                <a:spcPct val="115000"/>
              </a:lnSpc>
              <a:buNone/>
            </a:pPr>
            <a:endParaRPr lang="en-US" sz="1849" dirty="0"/>
          </a:p>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const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config = {</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apiKey</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process.</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env</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API_KEY</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59636E"/>
                </a:solidFill>
                <a:latin typeface="Consolas" pitchFamily="34" charset="0"/>
                <a:ea typeface="Consolas" pitchFamily="34" charset="-122"/>
                <a:cs typeface="Consolas" pitchFamily="34" charset="-120"/>
              </a:rPr>
              <a:t>// Loaded from environment variable</a:t>
            </a:r>
            <a:pPr algn="l" indent="0" marL="0">
              <a:lnSpc>
                <a:spcPct val="115000"/>
              </a:lnSpc>
              <a:buNone/>
            </a:pPr>
            <a:endParaRPr lang="en-US" sz="1849" dirty="0"/>
          </a:p>
          <a:p>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timeout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30000</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59636E"/>
                </a:solidFill>
                <a:latin typeface="Consolas" pitchFamily="34" charset="0"/>
                <a:ea typeface="Consolas" pitchFamily="34" charset="-122"/>
                <a:cs typeface="Consolas" pitchFamily="34" charset="-120"/>
              </a:rPr>
              <a:t>// Timeout: 30 seconds</a:t>
            </a:r>
            <a:pPr algn="l" indent="0" marL="0">
              <a:lnSpc>
                <a:spcPct val="115000"/>
              </a:lnSpc>
              <a:buNone/>
            </a:pPr>
            <a:endParaRPr lang="en-US" sz="1849" dirty="0"/>
          </a:p>
          <a:p>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retries</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3</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59636E"/>
                </a:solidFill>
                <a:latin typeface="Consolas" pitchFamily="34" charset="0"/>
                <a:ea typeface="Consolas" pitchFamily="34" charset="-122"/>
                <a:cs typeface="Consolas" pitchFamily="34" charset="-120"/>
              </a:rPr>
              <a:t>// Retry count</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endParaRPr lang="en-US" sz="1849"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054745"/>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27: Container with image (same-dir image test)</a:t>
            </a:r>
            <a:endParaRPr lang="en-US" sz="3480" dirty="0"/>
          </a:p>
        </p:txBody>
      </p:sp>
      <p:sp>
        <p:nvSpPr>
          <p:cNvPr id="3" name="Text 1"/>
          <p:cNvSpPr/>
          <p:nvPr/>
        </p:nvSpPr>
        <p:spPr>
          <a:xfrm>
            <a:off x="747713" y="2673102"/>
            <a:ext cx="6326386"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Left column (text)</a:t>
            </a:r>
            <a:endParaRPr lang="en-US" sz="2392" dirty="0"/>
          </a:p>
        </p:txBody>
      </p:sp>
      <p:sp>
        <p:nvSpPr>
          <p:cNvPr id="4" name="Text 2"/>
          <p:cNvSpPr/>
          <p:nvPr/>
        </p:nvSpPr>
        <p:spPr>
          <a:xfrm>
            <a:off x="747713" y="3205311"/>
            <a:ext cx="6326386" cy="1878657"/>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 1 </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endParaRPr lang="en-US" sz="2175" dirty="0"/>
          </a:p>
          <a:p>
            <a:pPr algn="l" marL="342900" indent="-342900">
              <a:lnSpc>
                <a:spcPct val="150000"/>
              </a:lnSpc>
              <a:buSzPct val="100000"/>
              <a:buChar char="•"/>
            </a:pPr>
            <a:r>
              <a:rPr lang="en-US" sz="2175" b="1" dirty="0">
                <a:solidFill>
                  <a:srgbClr val="1F2328"/>
                </a:solidFill>
                <a:latin typeface="Segoe UI" pitchFamily="34" charset="0"/>
                <a:ea typeface="Segoe UI" pitchFamily="34" charset="-122"/>
                <a:cs typeface="Segoe UI" pitchFamily="34" charset="-120"/>
              </a:rPr>
              <a:t>Important item 2</a:t>
            </a:r>
            <a:endParaRPr lang="en-US" sz="2175" dirty="0"/>
          </a:p>
          <a:p>
            <a:pPr algn="l" marL="342900" indent="-342900">
              <a:lnSpc>
                <a:spcPct val="150000"/>
              </a:lnSpc>
              <a:buSzPct val="100000"/>
              <a:buChar char="•"/>
            </a:pPr>
            <a:r>
              <a:rPr lang="en-US" sz="1849" dirty="0">
                <a:solidFill>
                  <a:srgbClr val="1F2328"/>
                </a:solidFill>
                <a:highlight>
                  <a:srgbClr val="F0F1F3"/>
                </a:highlight>
                <a:latin typeface="Consolas" pitchFamily="34" charset="0"/>
                <a:ea typeface="Consolas" pitchFamily="34" charset="-122"/>
                <a:cs typeface="Consolas" pitchFamily="34" charset="-120"/>
              </a:rPr>
              <a:t>Item with code 3</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Normal item 4</a:t>
            </a:r>
            <a:endParaRPr lang="en-US" sz="2175" dirty="0"/>
          </a:p>
        </p:txBody>
      </p:sp>
      <p:sp>
        <p:nvSpPr>
          <p:cNvPr id="5" name="Text 3"/>
          <p:cNvSpPr/>
          <p:nvPr/>
        </p:nvSpPr>
        <p:spPr>
          <a:xfrm>
            <a:off x="747713" y="5236369"/>
            <a:ext cx="6326386"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Additional text below.</a:t>
            </a:r>
            <a:endParaRPr lang="en-US" sz="2175" dirty="0"/>
          </a:p>
        </p:txBody>
      </p:sp>
      <p:sp>
        <p:nvSpPr>
          <p:cNvPr id="6" name="Shape 4"/>
          <p:cNvSpPr/>
          <p:nvPr/>
        </p:nvSpPr>
        <p:spPr>
          <a:xfrm>
            <a:off x="7226498" y="2444502"/>
            <a:ext cx="4217789" cy="661988"/>
          </a:xfrm>
          <a:prstGeom prst="roundRect">
            <a:avLst>
              <a:gd name="adj" fmla="val 31800"/>
            </a:avLst>
          </a:prstGeom>
          <a:ln w="9525">
            <a:solidFill>
              <a:srgbClr val="DDDDDD"/>
            </a:solidFill>
            <a:prstDash val="solid"/>
          </a:ln>
        </p:spPr>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807815"/>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28: Empty container / minimal content</a:t>
            </a:r>
            <a:endParaRPr lang="en-US" sz="3480" dirty="0"/>
          </a:p>
        </p:txBody>
      </p:sp>
      <p:sp>
        <p:nvSpPr>
          <p:cNvPr id="3" name="Text 1"/>
          <p:cNvSpPr/>
          <p:nvPr/>
        </p:nvSpPr>
        <p:spPr>
          <a:xfrm>
            <a:off x="747713" y="2645122"/>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Empty div (border only, no child elements):</a:t>
            </a:r>
            <a:endParaRPr lang="en-US" sz="2175" dirty="0"/>
          </a:p>
        </p:txBody>
      </p:sp>
      <p:sp>
        <p:nvSpPr>
          <p:cNvPr id="4" name="Shape 2"/>
          <p:cNvSpPr/>
          <p:nvPr/>
        </p:nvSpPr>
        <p:spPr>
          <a:xfrm>
            <a:off x="747713" y="3211860"/>
            <a:ext cx="10696575" cy="609600"/>
          </a:xfrm>
          <a:prstGeom prst="roundRect">
            <a:avLst>
              <a:gd name="adj" fmla="val 37500"/>
            </a:avLst>
          </a:prstGeom>
          <a:ln w="19050">
            <a:solidFill>
              <a:srgbClr val="999999"/>
            </a:solidFill>
            <a:prstDash val="dash"/>
          </a:ln>
        </p:spPr>
      </p:sp>
      <p:sp>
        <p:nvSpPr>
          <p:cNvPr id="5" name="Text 3"/>
          <p:cNvSpPr/>
          <p:nvPr/>
        </p:nvSpPr>
        <p:spPr>
          <a:xfrm>
            <a:off x="747713" y="3821460"/>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Text-only div (no child elements, inline only):</a:t>
            </a:r>
            <a:endParaRPr lang="en-US" sz="2175" dirty="0"/>
          </a:p>
        </p:txBody>
      </p:sp>
      <p:sp>
        <p:nvSpPr>
          <p:cNvPr id="6" name="Shape 4"/>
          <p:cNvSpPr/>
          <p:nvPr/>
        </p:nvSpPr>
        <p:spPr>
          <a:xfrm>
            <a:off x="747713" y="4388197"/>
            <a:ext cx="10696575" cy="661988"/>
          </a:xfrm>
          <a:prstGeom prst="roundRect">
            <a:avLst>
              <a:gd name="adj" fmla="val 23850"/>
            </a:avLst>
          </a:prstGeom>
          <a:solidFill>
            <a:srgbClr val="E8F4FF"/>
          </a:solidFill>
          <a:ln w="9525">
            <a:solidFill>
              <a:srgbClr val="336699"/>
            </a:solidFill>
            <a:prstDash val="solid"/>
          </a:ln>
        </p:spPr>
      </p:sp>
      <p:sp>
        <p:nvSpPr>
          <p:cNvPr id="7" name="Text 5"/>
          <p:cNvSpPr/>
          <p:nvPr/>
        </p:nvSpPr>
        <p:spPr>
          <a:xfrm>
            <a:off x="747713" y="4388197"/>
            <a:ext cx="11077575" cy="661988"/>
          </a:xfrm>
          <a:prstGeom prst="rect">
            <a:avLst/>
          </a:prstGeom>
          <a:noFill/>
          <a:ln/>
        </p:spPr>
        <p:txBody>
          <a:bodyPr wrap="square" lIns="114300" tIns="114300" rIns="114300" bIns="11430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Text only. Contains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bold</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a:t>
            </a:r>
            <a:pPr algn="l" indent="0" marL="0">
              <a:lnSpc>
                <a:spcPct val="150000"/>
              </a:lnSpc>
              <a:buNone/>
            </a:pPr>
            <a:r>
              <a:rPr lang="en-US" sz="2175" i="1" dirty="0">
                <a:solidFill>
                  <a:srgbClr val="1F2328"/>
                </a:solidFill>
                <a:latin typeface="Segoe UI" pitchFamily="34" charset="0"/>
                <a:ea typeface="Segoe UI" pitchFamily="34" charset="-122"/>
                <a:cs typeface="Segoe UI" pitchFamily="34" charset="-120"/>
              </a:rPr>
              <a:t>italic</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345978"/>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29: Incremental font sizes</a:t>
            </a:r>
            <a:endParaRPr lang="en-US" sz="3480" dirty="0"/>
          </a:p>
        </p:txBody>
      </p:sp>
      <p:sp>
        <p:nvSpPr>
          <p:cNvPr id="3" name="Text 1"/>
          <p:cNvSpPr/>
          <p:nvPr/>
        </p:nvSpPr>
        <p:spPr>
          <a:xfrm>
            <a:off x="747713" y="3183285"/>
            <a:ext cx="11001375" cy="400050"/>
          </a:xfrm>
          <a:prstGeom prst="rect">
            <a:avLst/>
          </a:prstGeom>
          <a:noFill/>
          <a:ln/>
        </p:spPr>
        <p:txBody>
          <a:bodyPr wrap="square" lIns="0" tIns="0" rIns="0" bIns="0" rtlCol="0" anchor="t"/>
          <a:lstStyle/>
          <a:p>
            <a:pPr algn="l" indent="0" marL="0">
              <a:lnSpc>
                <a:spcPct val="150000"/>
              </a:lnSpc>
              <a:buNone/>
            </a:pPr>
            <a:r>
              <a:rPr lang="en-US" sz="2100" dirty="0">
                <a:solidFill>
                  <a:srgbClr val="1F2328"/>
                </a:solidFill>
                <a:latin typeface="Segoe UI" pitchFamily="34" charset="0"/>
                <a:ea typeface="Segoe UI" pitchFamily="34" charset="-122"/>
                <a:cs typeface="Segoe UI" pitchFamily="34" charset="-120"/>
              </a:rPr>
              <a:t>Large text (28px)</a:t>
            </a:r>
            <a:endParaRPr lang="en-US" sz="2100" dirty="0"/>
          </a:p>
        </p:txBody>
      </p:sp>
      <p:sp>
        <p:nvSpPr>
          <p:cNvPr id="4" name="Text 2"/>
          <p:cNvSpPr/>
          <p:nvPr/>
        </p:nvSpPr>
        <p:spPr>
          <a:xfrm>
            <a:off x="747713" y="3583335"/>
            <a:ext cx="11001375" cy="314325"/>
          </a:xfrm>
          <a:prstGeom prst="rect">
            <a:avLst/>
          </a:prstGeom>
          <a:noFill/>
          <a:ln/>
        </p:spPr>
        <p:txBody>
          <a:bodyPr wrap="square" lIns="0" tIns="0" rIns="0" bIns="0" rtlCol="0" anchor="t"/>
          <a:lstStyle/>
          <a:p>
            <a:pPr algn="l" indent="0" marL="0">
              <a:lnSpc>
                <a:spcPct val="150000"/>
              </a:lnSpc>
              <a:buNone/>
            </a:pPr>
            <a:r>
              <a:rPr lang="en-US" sz="1650" dirty="0">
                <a:solidFill>
                  <a:srgbClr val="1F2328"/>
                </a:solidFill>
                <a:latin typeface="Segoe UI" pitchFamily="34" charset="0"/>
                <a:ea typeface="Segoe UI" pitchFamily="34" charset="-122"/>
                <a:cs typeface="Segoe UI" pitchFamily="34" charset="-120"/>
              </a:rPr>
              <a:t>Normal text (22px)</a:t>
            </a:r>
            <a:endParaRPr lang="en-US" sz="1650" dirty="0"/>
          </a:p>
        </p:txBody>
      </p:sp>
      <p:sp>
        <p:nvSpPr>
          <p:cNvPr id="5" name="Text 3"/>
          <p:cNvSpPr/>
          <p:nvPr/>
        </p:nvSpPr>
        <p:spPr>
          <a:xfrm>
            <a:off x="747713" y="3897660"/>
            <a:ext cx="11001375" cy="257175"/>
          </a:xfrm>
          <a:prstGeom prst="rect">
            <a:avLst/>
          </a:prstGeom>
          <a:noFill/>
          <a:ln/>
        </p:spPr>
        <p:txBody>
          <a:bodyPr wrap="square" lIns="0" tIns="0" rIns="0" bIns="0" rtlCol="0" anchor="t"/>
          <a:lstStyle/>
          <a:p>
            <a:pPr algn="l" indent="0" marL="0">
              <a:lnSpc>
                <a:spcPct val="150000"/>
              </a:lnSpc>
              <a:buNone/>
            </a:pPr>
            <a:r>
              <a:rPr lang="en-US" sz="1350" dirty="0">
                <a:solidFill>
                  <a:srgbClr val="1F2328"/>
                </a:solidFill>
                <a:latin typeface="Segoe UI" pitchFamily="34" charset="0"/>
                <a:ea typeface="Segoe UI" pitchFamily="34" charset="-122"/>
                <a:cs typeface="Segoe UI" pitchFamily="34" charset="-120"/>
              </a:rPr>
              <a:t>Slightly smaller text (18px)</a:t>
            </a:r>
            <a:endParaRPr lang="en-US" sz="1350" dirty="0"/>
          </a:p>
        </p:txBody>
      </p:sp>
      <p:sp>
        <p:nvSpPr>
          <p:cNvPr id="6" name="Text 4"/>
          <p:cNvSpPr/>
          <p:nvPr/>
        </p:nvSpPr>
        <p:spPr>
          <a:xfrm>
            <a:off x="747713" y="4154835"/>
            <a:ext cx="11001375" cy="200025"/>
          </a:xfrm>
          <a:prstGeom prst="rect">
            <a:avLst/>
          </a:prstGeom>
          <a:noFill/>
          <a:ln/>
        </p:spPr>
        <p:txBody>
          <a:bodyPr wrap="square" lIns="0" tIns="0" rIns="0" bIns="0" rtlCol="0" anchor="t"/>
          <a:lstStyle/>
          <a:p>
            <a:pPr algn="l" indent="0" marL="0">
              <a:lnSpc>
                <a:spcPct val="150000"/>
              </a:lnSpc>
              <a:buNone/>
            </a:pPr>
            <a:r>
              <a:rPr lang="en-US" sz="1050" dirty="0">
                <a:solidFill>
                  <a:srgbClr val="1F2328"/>
                </a:solidFill>
                <a:latin typeface="Segoe UI" pitchFamily="34" charset="0"/>
                <a:ea typeface="Segoe UI" pitchFamily="34" charset="-122"/>
                <a:cs typeface="Segoe UI" pitchFamily="34" charset="-120"/>
              </a:rPr>
              <a:t>Small text (14px)</a:t>
            </a:r>
            <a:endParaRPr lang="en-US" sz="1050" dirty="0"/>
          </a:p>
        </p:txBody>
      </p:sp>
      <p:sp>
        <p:nvSpPr>
          <p:cNvPr id="7" name="Text 5"/>
          <p:cNvSpPr/>
          <p:nvPr/>
        </p:nvSpPr>
        <p:spPr>
          <a:xfrm>
            <a:off x="747713" y="4354860"/>
            <a:ext cx="11001375" cy="157163"/>
          </a:xfrm>
          <a:prstGeom prst="rect">
            <a:avLst/>
          </a:prstGeom>
          <a:noFill/>
          <a:ln/>
        </p:spPr>
        <p:txBody>
          <a:bodyPr wrap="square" lIns="0" tIns="0" rIns="0" bIns="0" rtlCol="0" anchor="t"/>
          <a:lstStyle/>
          <a:p>
            <a:pPr algn="l" indent="0" marL="0">
              <a:lnSpc>
                <a:spcPct val="150000"/>
              </a:lnSpc>
              <a:buNone/>
            </a:pPr>
            <a:r>
              <a:rPr lang="en-US" sz="825" dirty="0">
                <a:solidFill>
                  <a:srgbClr val="1F2328"/>
                </a:solidFill>
                <a:latin typeface="Segoe UI" pitchFamily="34" charset="0"/>
                <a:ea typeface="Segoe UI" pitchFamily="34" charset="-122"/>
                <a:cs typeface="Segoe UI" pitchFamily="34" charset="-120"/>
              </a:rPr>
              <a:t>Very small text (11px) — Check the minimum pt size in PPTX</a:t>
            </a:r>
            <a:endParaRPr lang="en-US" sz="82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93893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 Inline decorations</a:t>
            </a:r>
            <a:endParaRPr lang="en-US" sz="3480" dirty="0"/>
          </a:p>
        </p:txBody>
      </p:sp>
      <p:sp>
        <p:nvSpPr>
          <p:cNvPr id="3" name="Text 1"/>
          <p:cNvSpPr/>
          <p:nvPr/>
        </p:nvSpPr>
        <p:spPr>
          <a:xfrm>
            <a:off x="747713" y="2776240"/>
            <a:ext cx="11001375" cy="428476"/>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Bold text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a:t>
            </a:r>
            <a:pPr algn="l" indent="0" marL="0">
              <a:lnSpc>
                <a:spcPct val="150000"/>
              </a:lnSpc>
              <a:buNone/>
            </a:pPr>
            <a:r>
              <a:rPr lang="en-US" sz="2175" i="1" dirty="0">
                <a:solidFill>
                  <a:srgbClr val="1F2328"/>
                </a:solidFill>
                <a:latin typeface="Segoe UI" pitchFamily="34" charset="0"/>
                <a:ea typeface="Segoe UI" pitchFamily="34" charset="-122"/>
                <a:cs typeface="Segoe UI" pitchFamily="34" charset="-120"/>
              </a:rPr>
              <a:t>italic text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inline code</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a:t>
            </a:r>
            <a:pPr algn="l" indent="0" marL="0">
              <a:lnSpc>
                <a:spcPct val="150000"/>
              </a:lnSpc>
              <a:buNone/>
            </a:pPr>
            <a:r>
              <a:rPr lang="en-US" sz="2175" strike="sngStrike" dirty="0">
                <a:solidFill>
                  <a:srgbClr val="1F2328"/>
                </a:solidFill>
                <a:latin typeface="Segoe UI" pitchFamily="34" charset="0"/>
                <a:ea typeface="Segoe UI" pitchFamily="34" charset="-122"/>
                <a:cs typeface="Segoe UI" pitchFamily="34" charset="-120"/>
              </a:rPr>
              <a:t>strikethrough</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test.</a:t>
            </a:r>
            <a:endParaRPr lang="en-US" sz="2175" dirty="0"/>
          </a:p>
        </p:txBody>
      </p:sp>
      <p:sp>
        <p:nvSpPr>
          <p:cNvPr id="4" name="Text 2"/>
          <p:cNvSpPr/>
          <p:nvPr/>
        </p:nvSpPr>
        <p:spPr>
          <a:xfrm>
            <a:off x="747713" y="3357116"/>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Bold</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followed by </a:t>
            </a:r>
            <a:pPr algn="l" indent="0" marL="0">
              <a:lnSpc>
                <a:spcPct val="150000"/>
              </a:lnSpc>
              <a:buNone/>
            </a:pPr>
            <a:r>
              <a:rPr lang="en-US" sz="2175" i="1" dirty="0">
                <a:solidFill>
                  <a:srgbClr val="1F2328"/>
                </a:solidFill>
                <a:latin typeface="Segoe UI" pitchFamily="34" charset="0"/>
                <a:ea typeface="Segoe UI" pitchFamily="34" charset="-122"/>
                <a:cs typeface="Segoe UI" pitchFamily="34" charset="-120"/>
              </a:rPr>
              <a:t>italic</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bold with </a:t>
            </a:r>
            <a:pPr algn="l" indent="0" marL="0">
              <a:lnSpc>
                <a:spcPct val="150000"/>
              </a:lnSpc>
              <a:buNone/>
            </a:pPr>
            <a:r>
              <a:rPr lang="en-US" sz="2175" b="1" i="1" dirty="0">
                <a:solidFill>
                  <a:srgbClr val="1F2328"/>
                </a:solidFill>
                <a:latin typeface="Segoe UI" pitchFamily="34" charset="0"/>
                <a:ea typeface="Segoe UI" pitchFamily="34" charset="-122"/>
                <a:cs typeface="Segoe UI" pitchFamily="34" charset="-120"/>
              </a:rPr>
              <a:t>nested italic</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 inside</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is also tested.</a:t>
            </a:r>
            <a:endParaRPr lang="en-US" sz="2175" dirty="0"/>
          </a:p>
        </p:txBody>
      </p:sp>
      <p:sp>
        <p:nvSpPr>
          <p:cNvPr id="5" name="Text 3"/>
          <p:cNvSpPr/>
          <p:nvPr/>
        </p:nvSpPr>
        <p:spPr>
          <a:xfrm>
            <a:off x="747713" y="3923854"/>
            <a:ext cx="11001375" cy="414338"/>
          </a:xfrm>
          <a:prstGeom prst="rect">
            <a:avLst/>
          </a:prstGeom>
          <a:noFill/>
          <a:ln/>
        </p:spPr>
        <p:txBody>
          <a:bodyPr wrap="square" lIns="0" tIns="0" rIns="0" bIns="0" rtlCol="0" anchor="t"/>
          <a:lstStyle/>
          <a:p>
            <a:pPr algn="l" indent="0" marL="0">
              <a:lnSpc>
                <a:spcPct val="150000"/>
              </a:lnSpc>
              <a:buNone/>
            </a:pPr>
            <a:r>
              <a:rPr lang="en-US" sz="2175" u="sng" dirty="0">
                <a:solidFill>
                  <a:srgbClr val="0969DA"/>
                </a:solidFill>
                <a:latin typeface="Segoe UI" pitchFamily="34" charset="0"/>
                <a:ea typeface="Segoe UI" pitchFamily="34" charset="-122"/>
                <a:cs typeface="Segoe UI" pitchFamily="34" charset="-120"/>
                <a:hlinkClick r:id="rId1" invalidUrl="" action="" tgtFrame="" tooltip="" history="1" highlightClick="0" endSnd="0">
                  <a:extLst>
                    <a:ext uri="{A12FA001-AC4F-418D-AE19-62706E023703}">
                      <ahyp:hlinkClr xmlns:ahyp="http://schemas.microsoft.com/office/drawing/2018/hyperlinkcolor" val="tx"/>
                    </a:ext>
                  </a:extLst>
                </a:hlinkClick>
              </a:rPr>
              <a:t>Hyperlink</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placed on the same line as text.</a:t>
            </a:r>
            <a:endParaRPr lang="en-US" sz="2175" dirty="0"/>
          </a:p>
        </p:txBody>
      </p:sp>
      <p:sp>
        <p:nvSpPr>
          <p:cNvPr id="6" name="Text 4"/>
          <p:cNvSpPr/>
          <p:nvPr/>
        </p:nvSpPr>
        <p:spPr>
          <a:xfrm>
            <a:off x="747713" y="4490591"/>
            <a:ext cx="11001375" cy="428476"/>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Multiple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code</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spans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included</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in a sentence.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914971"/>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30: Color variations</a:t>
            </a:r>
            <a:endParaRPr lang="en-US" sz="3480" dirty="0"/>
          </a:p>
        </p:txBody>
      </p:sp>
      <p:sp>
        <p:nvSpPr>
          <p:cNvPr id="3" name="Shape 1"/>
          <p:cNvSpPr/>
          <p:nvPr/>
        </p:nvSpPr>
        <p:spPr>
          <a:xfrm>
            <a:off x="747713" y="2752279"/>
            <a:ext cx="3514725" cy="1057275"/>
          </a:xfrm>
          <a:prstGeom prst="roundRect">
            <a:avLst>
              <a:gd name="adj" fmla="val 9350"/>
            </a:avLst>
          </a:prstGeom>
          <a:solidFill>
            <a:srgbClr val="1A73E8"/>
          </a:solidFill>
          <a:ln/>
        </p:spPr>
      </p:sp>
      <p:sp>
        <p:nvSpPr>
          <p:cNvPr id="4" name="Text 2"/>
          <p:cNvSpPr/>
          <p:nvPr/>
        </p:nvSpPr>
        <p:spPr>
          <a:xfrm>
            <a:off x="747713" y="2752279"/>
            <a:ext cx="3590925" cy="1057275"/>
          </a:xfrm>
          <a:prstGeom prst="rect">
            <a:avLst/>
          </a:prstGeom>
          <a:noFill/>
          <a:ln/>
        </p:spPr>
        <p:txBody>
          <a:bodyPr wrap="square" lIns="114300" tIns="114300" rIns="114300" bIns="114300" rtlCol="0" anchor="t"/>
          <a:lstStyle/>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Blue bg</a:t>
            </a:r>
            <a:pPr algn="l" indent="0" marL="0">
              <a:lnSpc>
                <a:spcPct val="150000"/>
              </a:lnSpc>
              <a:buNone/>
            </a:pPr>
            <a:endParaRPr lang="en-US" sz="2175" dirty="0"/>
          </a:p>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White text</a:t>
            </a:r>
            <a:endParaRPr lang="en-US" sz="2175" dirty="0"/>
          </a:p>
        </p:txBody>
      </p:sp>
      <p:sp>
        <p:nvSpPr>
          <p:cNvPr id="5" name="Shape 3"/>
          <p:cNvSpPr/>
          <p:nvPr/>
        </p:nvSpPr>
        <p:spPr>
          <a:xfrm>
            <a:off x="4338638" y="2752279"/>
            <a:ext cx="3514725" cy="1057275"/>
          </a:xfrm>
          <a:prstGeom prst="roundRect">
            <a:avLst>
              <a:gd name="adj" fmla="val 9350"/>
            </a:avLst>
          </a:prstGeom>
          <a:solidFill>
            <a:srgbClr val="34A853"/>
          </a:solidFill>
          <a:ln/>
        </p:spPr>
      </p:sp>
      <p:sp>
        <p:nvSpPr>
          <p:cNvPr id="6" name="Text 4"/>
          <p:cNvSpPr/>
          <p:nvPr/>
        </p:nvSpPr>
        <p:spPr>
          <a:xfrm>
            <a:off x="4338638" y="2752279"/>
            <a:ext cx="3590925" cy="1057275"/>
          </a:xfrm>
          <a:prstGeom prst="rect">
            <a:avLst/>
          </a:prstGeom>
          <a:noFill/>
          <a:ln/>
        </p:spPr>
        <p:txBody>
          <a:bodyPr wrap="square" lIns="114300" tIns="114300" rIns="114300" bIns="114300" rtlCol="0" anchor="t"/>
          <a:lstStyle/>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Green bg</a:t>
            </a:r>
            <a:pPr algn="l" indent="0" marL="0">
              <a:lnSpc>
                <a:spcPct val="150000"/>
              </a:lnSpc>
              <a:buNone/>
            </a:pPr>
            <a:endParaRPr lang="en-US" sz="2175" dirty="0"/>
          </a:p>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White text</a:t>
            </a:r>
            <a:endParaRPr lang="en-US" sz="2175" dirty="0"/>
          </a:p>
        </p:txBody>
      </p:sp>
      <p:sp>
        <p:nvSpPr>
          <p:cNvPr id="7" name="Shape 5"/>
          <p:cNvSpPr/>
          <p:nvPr/>
        </p:nvSpPr>
        <p:spPr>
          <a:xfrm>
            <a:off x="7929563" y="2752279"/>
            <a:ext cx="3514725" cy="1057275"/>
          </a:xfrm>
          <a:prstGeom prst="roundRect">
            <a:avLst>
              <a:gd name="adj" fmla="val 9350"/>
            </a:avLst>
          </a:prstGeom>
          <a:solidFill>
            <a:srgbClr val="EA4335"/>
          </a:solidFill>
          <a:ln/>
        </p:spPr>
      </p:sp>
      <p:sp>
        <p:nvSpPr>
          <p:cNvPr id="8" name="Text 6"/>
          <p:cNvSpPr/>
          <p:nvPr/>
        </p:nvSpPr>
        <p:spPr>
          <a:xfrm>
            <a:off x="7929563" y="2752279"/>
            <a:ext cx="3895725" cy="1057275"/>
          </a:xfrm>
          <a:prstGeom prst="rect">
            <a:avLst/>
          </a:prstGeom>
          <a:noFill/>
          <a:ln/>
        </p:spPr>
        <p:txBody>
          <a:bodyPr wrap="square" lIns="114300" tIns="114300" rIns="114300" bIns="114300" rtlCol="0" anchor="t"/>
          <a:lstStyle/>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Red bg</a:t>
            </a:r>
            <a:pPr algn="l" indent="0" marL="0">
              <a:lnSpc>
                <a:spcPct val="150000"/>
              </a:lnSpc>
              <a:buNone/>
            </a:pPr>
            <a:endParaRPr lang="en-US" sz="2175" dirty="0"/>
          </a:p>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White text</a:t>
            </a:r>
            <a:endParaRPr lang="en-US" sz="2175" dirty="0"/>
          </a:p>
        </p:txBody>
      </p:sp>
      <p:sp>
        <p:nvSpPr>
          <p:cNvPr id="9" name="Shape 7"/>
          <p:cNvSpPr/>
          <p:nvPr/>
        </p:nvSpPr>
        <p:spPr>
          <a:xfrm>
            <a:off x="747713" y="3885754"/>
            <a:ext cx="3514725" cy="1057275"/>
          </a:xfrm>
          <a:prstGeom prst="roundRect">
            <a:avLst>
              <a:gd name="adj" fmla="val 9350"/>
            </a:avLst>
          </a:prstGeom>
          <a:solidFill>
            <a:srgbClr val="FBBC04"/>
          </a:solidFill>
          <a:ln/>
        </p:spPr>
      </p:sp>
      <p:sp>
        <p:nvSpPr>
          <p:cNvPr id="10" name="Text 8"/>
          <p:cNvSpPr/>
          <p:nvPr/>
        </p:nvSpPr>
        <p:spPr>
          <a:xfrm>
            <a:off x="747713" y="3885754"/>
            <a:ext cx="3590925" cy="1057275"/>
          </a:xfrm>
          <a:prstGeom prst="rect">
            <a:avLst/>
          </a:prstGeom>
          <a:noFill/>
          <a:ln/>
        </p:spPr>
        <p:txBody>
          <a:bodyPr wrap="square" lIns="114300" tIns="114300" rIns="114300" bIns="114300" rtlCol="0" anchor="t"/>
          <a:lstStyle/>
          <a:p>
            <a:pPr algn="l" indent="0" marL="0">
              <a:lnSpc>
                <a:spcPct val="150000"/>
              </a:lnSpc>
              <a:buNone/>
            </a:pPr>
            <a:r>
              <a:rPr lang="en-US" sz="2175" dirty="0">
                <a:solidFill>
                  <a:srgbClr val="333333"/>
                </a:solidFill>
                <a:latin typeface="Segoe UI" pitchFamily="34" charset="0"/>
                <a:ea typeface="Segoe UI" pitchFamily="34" charset="-122"/>
                <a:cs typeface="Segoe UI" pitchFamily="34" charset="-120"/>
              </a:rPr>
              <a:t>Yellow bg</a:t>
            </a:r>
            <a:pPr algn="l" indent="0" marL="0">
              <a:lnSpc>
                <a:spcPct val="150000"/>
              </a:lnSpc>
              <a:buNone/>
            </a:pPr>
            <a:endParaRPr lang="en-US" sz="2175" dirty="0"/>
          </a:p>
          <a:p>
            <a:pPr algn="l" indent="0" marL="0">
              <a:lnSpc>
                <a:spcPct val="150000"/>
              </a:lnSpc>
              <a:buNone/>
            </a:pPr>
            <a:r>
              <a:rPr lang="en-US" sz="2175" dirty="0">
                <a:solidFill>
                  <a:srgbClr val="333333"/>
                </a:solidFill>
                <a:latin typeface="Segoe UI" pitchFamily="34" charset="0"/>
                <a:ea typeface="Segoe UI" pitchFamily="34" charset="-122"/>
                <a:cs typeface="Segoe UI" pitchFamily="34" charset="-120"/>
              </a:rPr>
              <a:t>Dark text</a:t>
            </a:r>
            <a:endParaRPr lang="en-US" sz="2175" dirty="0"/>
          </a:p>
        </p:txBody>
      </p:sp>
      <p:sp>
        <p:nvSpPr>
          <p:cNvPr id="11" name="Shape 9"/>
          <p:cNvSpPr/>
          <p:nvPr/>
        </p:nvSpPr>
        <p:spPr>
          <a:xfrm>
            <a:off x="4338638" y="3885754"/>
            <a:ext cx="3514725" cy="1057275"/>
          </a:xfrm>
          <a:prstGeom prst="roundRect">
            <a:avLst>
              <a:gd name="adj" fmla="val 9350"/>
            </a:avLst>
          </a:prstGeom>
          <a:solidFill>
            <a:srgbClr val="9C27B0"/>
          </a:solidFill>
          <a:ln/>
        </p:spPr>
      </p:sp>
      <p:sp>
        <p:nvSpPr>
          <p:cNvPr id="12" name="Text 10"/>
          <p:cNvSpPr/>
          <p:nvPr/>
        </p:nvSpPr>
        <p:spPr>
          <a:xfrm>
            <a:off x="4338638" y="3885754"/>
            <a:ext cx="3590925" cy="1057275"/>
          </a:xfrm>
          <a:prstGeom prst="rect">
            <a:avLst/>
          </a:prstGeom>
          <a:noFill/>
          <a:ln/>
        </p:spPr>
        <p:txBody>
          <a:bodyPr wrap="square" lIns="114300" tIns="114300" rIns="114300" bIns="114300" rtlCol="0" anchor="t"/>
          <a:lstStyle/>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Purple bg</a:t>
            </a:r>
            <a:pPr algn="l" indent="0" marL="0">
              <a:lnSpc>
                <a:spcPct val="150000"/>
              </a:lnSpc>
              <a:buNone/>
            </a:pPr>
            <a:endParaRPr lang="en-US" sz="2175" dirty="0"/>
          </a:p>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White text</a:t>
            </a:r>
            <a:endParaRPr lang="en-US" sz="2175" dirty="0"/>
          </a:p>
        </p:txBody>
      </p:sp>
      <p:sp>
        <p:nvSpPr>
          <p:cNvPr id="13" name="Shape 11"/>
          <p:cNvSpPr/>
          <p:nvPr/>
        </p:nvSpPr>
        <p:spPr>
          <a:xfrm>
            <a:off x="7929563" y="3885754"/>
            <a:ext cx="3514725" cy="1057275"/>
          </a:xfrm>
          <a:prstGeom prst="roundRect">
            <a:avLst>
              <a:gd name="adj" fmla="val 9350"/>
            </a:avLst>
          </a:prstGeom>
          <a:solidFill>
            <a:srgbClr val="FF5722"/>
          </a:solidFill>
          <a:ln/>
        </p:spPr>
      </p:sp>
      <p:sp>
        <p:nvSpPr>
          <p:cNvPr id="14" name="Text 12"/>
          <p:cNvSpPr/>
          <p:nvPr/>
        </p:nvSpPr>
        <p:spPr>
          <a:xfrm>
            <a:off x="7929563" y="3885754"/>
            <a:ext cx="3895725" cy="1057275"/>
          </a:xfrm>
          <a:prstGeom prst="rect">
            <a:avLst/>
          </a:prstGeom>
          <a:noFill/>
          <a:ln/>
        </p:spPr>
        <p:txBody>
          <a:bodyPr wrap="square" lIns="114300" tIns="114300" rIns="114300" bIns="114300" rtlCol="0" anchor="t"/>
          <a:lstStyle/>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Orange bg</a:t>
            </a:r>
            <a:pPr algn="l" indent="0" marL="0">
              <a:lnSpc>
                <a:spcPct val="150000"/>
              </a:lnSpc>
              <a:buNone/>
            </a:pPr>
            <a:endParaRPr lang="en-US" sz="2175" dirty="0"/>
          </a:p>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White text</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99355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31: SVG shapes (embedded SVG)</a:t>
            </a:r>
            <a:endParaRPr lang="en-US" sz="3480" dirty="0"/>
          </a:p>
        </p:txBody>
      </p:sp>
      <p:sp>
        <p:nvSpPr>
          <p:cNvPr id="3" name="Text 1"/>
          <p:cNvSpPr/>
          <p:nvPr/>
        </p:nvSpPr>
        <p:spPr>
          <a:xfrm>
            <a:off x="747713" y="2830860"/>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An SVG is embedded below:</a:t>
            </a:r>
            <a:endParaRPr lang="en-US" sz="2175" dirty="0"/>
          </a:p>
        </p:txBody>
      </p:sp>
      <p:pic>
        <p:nvPicPr>
          <p:cNvPr id="4"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47713" y="3397597"/>
            <a:ext cx="1905000" cy="952500"/>
          </a:xfrm>
          <a:prstGeom prst="rect">
            <a:avLst/>
          </a:prstGeom>
        </p:spPr>
      </p:pic>
      <p:sp>
        <p:nvSpPr>
          <p:cNvPr id="5" name="Text 2"/>
          <p:cNvSpPr/>
          <p:nvPr/>
        </p:nvSpPr>
        <p:spPr>
          <a:xfrm>
            <a:off x="747713" y="4450110"/>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Verify the SVG is correctly converted as an image.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747713"/>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32: Header + all-elements compound test (final check)</a:t>
            </a:r>
            <a:endParaRPr lang="en-US" sz="3480" dirty="0"/>
          </a:p>
        </p:txBody>
      </p:sp>
      <p:sp>
        <p:nvSpPr>
          <p:cNvPr id="3" name="Text 1"/>
          <p:cNvSpPr/>
          <p:nvPr/>
        </p:nvSpPr>
        <p:spPr>
          <a:xfrm>
            <a:off x="747713" y="2213670"/>
            <a:ext cx="11291888" cy="556468"/>
          </a:xfrm>
          <a:prstGeom prst="rect">
            <a:avLst/>
          </a:prstGeom>
          <a:noFill/>
          <a:ln/>
        </p:spPr>
        <p:txBody>
          <a:bodyPr wrap="square" lIns="0" tIns="0" rIns="0" bIns="107728" rtlCol="0" anchor="t"/>
          <a:lstStyle/>
          <a:p>
            <a:pPr algn="l" indent="0" marL="0">
              <a:lnSpc>
                <a:spcPct val="125000"/>
              </a:lnSpc>
              <a:buNone/>
            </a:pPr>
            <a:r>
              <a:rPr lang="en-US" sz="2828" b="1" dirty="0">
                <a:solidFill>
                  <a:srgbClr val="1F2328"/>
                </a:solidFill>
                <a:latin typeface="Segoe UI" pitchFamily="34" charset="0"/>
                <a:ea typeface="Segoe UI" pitchFamily="34" charset="-122"/>
                <a:cs typeface="Segoe UI" pitchFamily="34" charset="-120"/>
              </a:rPr>
              <a:t>Heading H2 </a:t>
            </a:r>
            <a:pPr algn="l" indent="0" marL="0">
              <a:lnSpc>
                <a:spcPct val="125000"/>
              </a:lnSpc>
              <a:buNone/>
            </a:pPr>
            <a:r>
              <a:rPr lang="en-US" sz="2828" b="1" dirty="0">
                <a:solidFill>
                  <a:srgbClr val="1F2328"/>
                </a:solidFill>
                <a:latin typeface="Segoe UI" pitchFamily="34" charset="0"/>
                <a:ea typeface="Segoe UI" pitchFamily="34" charset="-122"/>
                <a:cs typeface="Segoe UI" pitchFamily="34" charset="-120"/>
              </a:rPr>
              <a:t>✅</a:t>
            </a:r>
            <a:endParaRPr lang="en-US" sz="2828" dirty="0"/>
          </a:p>
        </p:txBody>
      </p:sp>
      <p:sp>
        <p:nvSpPr>
          <p:cNvPr id="4" name="Text 2"/>
          <p:cNvSpPr/>
          <p:nvPr/>
        </p:nvSpPr>
        <p:spPr>
          <a:xfrm>
            <a:off x="747713" y="2922538"/>
            <a:ext cx="11001375" cy="428476"/>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Bold</a:t>
            </a:r>
            <a:pPr algn="l" indent="0" marL="0">
              <a:lnSpc>
                <a:spcPct val="150000"/>
              </a:lnSpc>
              <a:buNone/>
            </a:pPr>
            <a:r>
              <a:rPr lang="en-US" sz="2175" i="1" dirty="0">
                <a:solidFill>
                  <a:srgbClr val="1F2328"/>
                </a:solidFill>
                <a:latin typeface="Segoe UI" pitchFamily="34" charset="0"/>
                <a:ea typeface="Segoe UI" pitchFamily="34" charset="-122"/>
                <a:cs typeface="Segoe UI" pitchFamily="34" charset="-120"/>
              </a:rPr>
              <a:t>Italic</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code</a:t>
            </a:r>
            <a:pPr algn="l" indent="0" marL="0">
              <a:lnSpc>
                <a:spcPct val="150000"/>
              </a:lnSpc>
              <a:buNone/>
            </a:pPr>
            <a:r>
              <a:rPr lang="en-US" sz="2175" strike="sngStrike" dirty="0">
                <a:solidFill>
                  <a:srgbClr val="1F2328"/>
                </a:solidFill>
                <a:latin typeface="Segoe UI" pitchFamily="34" charset="0"/>
                <a:ea typeface="Segoe UI" pitchFamily="34" charset="-122"/>
                <a:cs typeface="Segoe UI" pitchFamily="34" charset="-120"/>
              </a:rPr>
              <a:t>strikethrough</a:t>
            </a:r>
            <a:pPr algn="l" indent="0" marL="0">
              <a:lnSpc>
                <a:spcPct val="150000"/>
              </a:lnSpc>
              <a:buNone/>
            </a:pPr>
            <a:r>
              <a:rPr lang="en-US" sz="2175" u="sng" dirty="0">
                <a:solidFill>
                  <a:srgbClr val="0969DA"/>
                </a:solidFill>
                <a:latin typeface="Segoe UI" pitchFamily="34" charset="0"/>
                <a:ea typeface="Segoe UI" pitchFamily="34" charset="-122"/>
                <a:cs typeface="Segoe UI" pitchFamily="34" charset="-120"/>
                <a:hlinkClick r:id="rId1" invalidUrl="" action="" tgtFrame="" tooltip="" history="1" highlightClick="0" endSnd="0">
                  <a:extLst>
                    <a:ext uri="{A12FA001-AC4F-418D-AE19-62706E023703}">
                      <ahyp:hlinkClr xmlns:ahyp="http://schemas.microsoft.com/office/drawing/2018/hyperlinkcolor" val="tx"/>
                    </a:ext>
                  </a:extLst>
                </a:hlinkClick>
              </a:rPr>
              <a:t>Link</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Emoji</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5" name="Shape 3"/>
          <p:cNvSpPr/>
          <p:nvPr/>
        </p:nvSpPr>
        <p:spPr>
          <a:xfrm>
            <a:off x="747713" y="3503414"/>
            <a:ext cx="5291138" cy="3294459"/>
          </a:xfrm>
          <a:prstGeom prst="roundRect">
            <a:avLst>
              <a:gd name="adj" fmla="val 1284"/>
            </a:avLst>
          </a:prstGeom>
          <a:ln w="9525">
            <a:solidFill>
              <a:srgbClr val="CCCCCC"/>
            </a:solidFill>
            <a:prstDash val="solid"/>
          </a:ln>
        </p:spPr>
      </p:sp>
      <p:sp>
        <p:nvSpPr>
          <p:cNvPr id="6" name="Text 4"/>
          <p:cNvSpPr/>
          <p:nvPr/>
        </p:nvSpPr>
        <p:spPr>
          <a:xfrm>
            <a:off x="871538" y="3855839"/>
            <a:ext cx="5043488"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Left card </a:t>
            </a:r>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a:t>
            </a:r>
            <a:endParaRPr lang="en-US" sz="2392" dirty="0"/>
          </a:p>
        </p:txBody>
      </p:sp>
      <p:sp>
        <p:nvSpPr>
          <p:cNvPr id="7" name="Text 5"/>
          <p:cNvSpPr/>
          <p:nvPr/>
        </p:nvSpPr>
        <p:spPr>
          <a:xfrm>
            <a:off x="871538" y="4388048"/>
            <a:ext cx="5043488" cy="1381125"/>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 A </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 B </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endParaRPr lang="en-US" sz="2175" dirty="0"/>
          </a:p>
          <a:p>
            <a:pPr algn="l" marL="342900" indent="-342900">
              <a:lnSpc>
                <a:spcPct val="150000"/>
              </a:lnSpc>
              <a:buSzPct val="100000"/>
              <a:buChar char="•"/>
            </a:pPr>
            <a:r>
              <a:rPr lang="en-US" sz="2175" b="1" dirty="0">
                <a:solidFill>
                  <a:srgbClr val="1F2328"/>
                </a:solidFill>
                <a:latin typeface="Segoe UI" pitchFamily="34" charset="0"/>
                <a:ea typeface="Segoe UI" pitchFamily="34" charset="-122"/>
                <a:cs typeface="Segoe UI" pitchFamily="34" charset="-120"/>
              </a:rPr>
              <a:t>Bold item</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C</a:t>
            </a:r>
            <a:endParaRPr lang="en-US" sz="2175" dirty="0"/>
          </a:p>
        </p:txBody>
      </p:sp>
      <p:sp>
        <p:nvSpPr>
          <p:cNvPr id="8" name="Shape 6"/>
          <p:cNvSpPr/>
          <p:nvPr/>
        </p:nvSpPr>
        <p:spPr>
          <a:xfrm>
            <a:off x="871538" y="5921573"/>
            <a:ext cx="5043488" cy="600075"/>
          </a:xfrm>
          <a:prstGeom prst="roundRect">
            <a:avLst>
              <a:gd name="adj" fmla="val 29025"/>
            </a:avLst>
          </a:prstGeom>
          <a:solidFill>
            <a:srgbClr val="F6F8FA"/>
          </a:solidFill>
          <a:ln w="9525">
            <a:solidFill>
              <a:srgbClr val="D1D9E0"/>
            </a:solidFill>
            <a:prstDash val="solid"/>
          </a:ln>
        </p:spPr>
      </p:sp>
      <p:sp>
        <p:nvSpPr>
          <p:cNvPr id="9" name="Text 7"/>
          <p:cNvSpPr/>
          <p:nvPr/>
        </p:nvSpPr>
        <p:spPr>
          <a:xfrm>
            <a:off x="871538" y="5921573"/>
            <a:ext cx="5119688" cy="600075"/>
          </a:xfrm>
          <a:prstGeom prst="rect">
            <a:avLst/>
          </a:prstGeom>
          <a:noFill/>
          <a:ln/>
        </p:spPr>
        <p:txBody>
          <a:bodyPr wrap="square" lIns="152400" tIns="152400" rIns="152400" bIns="152400" rtlCol="0" anchor="t"/>
          <a:lstStyle/>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const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x = </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1</a:t>
            </a:r>
            <a:endParaRPr lang="en-US" sz="1849" dirty="0"/>
          </a:p>
        </p:txBody>
      </p:sp>
      <p:graphicFrame>
        <p:nvGraphicFramePr>
          <p:cNvPr id="33" name="Table 0"/>
          <p:cNvGraphicFramePr>
            <a:graphicFrameLocks noGrp="1"/>
          </p:cNvGraphicFramePr>
          <p:nvPr>
            <p:extLst>
              <p:ext uri="{D42A27DB-BD31-4B8C-83A1-F6EECF244321}">
                <p14:modId xmlns:p14="http://schemas.microsoft.com/office/powerpoint/2010/main" val="1579011935"/>
              </p:ext>
            </p:extLst>
          </p:nvPr>
        </p:nvGraphicFramePr>
        <p:xfrm>
          <a:off x="6153150" y="3503414"/>
          <a:ext cx="1884908" cy="914400"/>
        </p:xfrm>
        <a:graphic>
          <a:graphicData uri="http://schemas.openxmlformats.org/drawingml/2006/table">
            <a:tbl>
              <a:tblPr/>
              <a:tblGrid>
                <a:gridCol w="990124"/>
                <a:gridCol w="980123"/>
              </a:tblGrid>
              <a:tr h="0">
                <a:tc>
                  <a:txBody>
                    <a:bodyPr/>
                    <a:lstStyle/>
                    <a:p>
                      <a:pPr algn="l" indent="0" marL="0">
                        <a:buNone/>
                      </a:pPr>
                      <a:r>
                        <a:rPr lang="en-US" sz="2175" b="1" dirty="0">
                          <a:solidFill>
                            <a:srgbClr val="1F2328"/>
                          </a:solidFill>
                          <a:latin typeface="Segoe UI" pitchFamily="34" charset="0"/>
                          <a:ea typeface="Segoe UI" pitchFamily="34" charset="-122"/>
                          <a:cs typeface="Segoe UI" pitchFamily="34" charset="-120"/>
                        </a:rPr>
                        <a:t>Col A</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r" indent="0" marL="0">
                        <a:buNone/>
                      </a:pPr>
                      <a:r>
                        <a:rPr lang="en-US" sz="2175" b="1" dirty="0">
                          <a:solidFill>
                            <a:srgbClr val="1F2328"/>
                          </a:solidFill>
                          <a:latin typeface="Segoe UI" pitchFamily="34" charset="0"/>
                          <a:ea typeface="Segoe UI" pitchFamily="34" charset="-122"/>
                          <a:cs typeface="Segoe UI" pitchFamily="34" charset="-120"/>
                        </a:rPr>
                        <a:t>Col B</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Val 1</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r" indent="0" marL="0">
                        <a:buNone/>
                      </a:pPr>
                      <a:r>
                        <a:rPr lang="en-US" sz="2175" dirty="0">
                          <a:solidFill>
                            <a:srgbClr val="1F2328"/>
                          </a:solidFill>
                          <a:latin typeface="Segoe UI" pitchFamily="34" charset="0"/>
                          <a:ea typeface="Segoe UI" pitchFamily="34" charset="-122"/>
                          <a:cs typeface="Segoe UI" pitchFamily="34" charset="-120"/>
                        </a:rPr>
                        <a:t>100</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Val 2</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r" indent="0" marL="0">
                        <a:buNone/>
                      </a:pPr>
                      <a:r>
                        <a:rPr lang="en-US" sz="2175" dirty="0">
                          <a:solidFill>
                            <a:srgbClr val="1F2328"/>
                          </a:solidFill>
                          <a:latin typeface="Segoe UI" pitchFamily="34" charset="0"/>
                          <a:ea typeface="Segoe UI" pitchFamily="34" charset="-122"/>
                          <a:cs typeface="Segoe UI" pitchFamily="34" charset="-120"/>
                        </a:rPr>
                        <a:t>200</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bl>
          </a:graphicData>
        </a:graphic>
      </p:graphicFrame>
      <p:sp>
        <p:nvSpPr>
          <p:cNvPr id="11" name="Shape 8"/>
          <p:cNvSpPr/>
          <p:nvPr/>
        </p:nvSpPr>
        <p:spPr>
          <a:xfrm>
            <a:off x="6153150" y="5279827"/>
            <a:ext cx="66675" cy="414338"/>
          </a:xfrm>
          <a:prstGeom prst="rect">
            <a:avLst/>
          </a:prstGeom>
          <a:solidFill>
            <a:srgbClr val="D1D9E0"/>
          </a:solidFill>
          <a:ln/>
        </p:spPr>
      </p:sp>
      <p:sp>
        <p:nvSpPr>
          <p:cNvPr id="12" name="Text 9"/>
          <p:cNvSpPr/>
          <p:nvPr/>
        </p:nvSpPr>
        <p:spPr>
          <a:xfrm>
            <a:off x="6219825" y="5279827"/>
            <a:ext cx="5224462" cy="414338"/>
          </a:xfrm>
          <a:prstGeom prst="rect">
            <a:avLst/>
          </a:prstGeom>
          <a:noFill/>
          <a:ln/>
        </p:spPr>
        <p:txBody>
          <a:bodyPr wrap="square" lIns="276225" tIns="0" rIns="276225" bIns="0" rtlCol="0" anchor="t"/>
          <a:lstStyle/>
          <a:p>
            <a:pPr algn="l" indent="0" marL="0">
              <a:lnSpc>
                <a:spcPct val="150000"/>
              </a:lnSpc>
              <a:buNone/>
            </a:pPr>
            <a:r>
              <a:rPr lang="en-US" sz="2175" dirty="0">
                <a:solidFill>
                  <a:srgbClr val="59636E"/>
                </a:solidFill>
                <a:latin typeface="Segoe UI" pitchFamily="34" charset="0"/>
                <a:ea typeface="Segoe UI" pitchFamily="34" charset="-122"/>
                <a:cs typeface="Segoe UI" pitchFamily="34" charset="-120"/>
              </a:rPr>
              <a:t>Blockquote text</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747713"/>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33: </a:t>
            </a:r>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a:t>
            </a:r>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 Emoji between text (tight list) ← Important bug verification</a:t>
            </a:r>
            <a:endParaRPr lang="en-US" sz="3480" dirty="0"/>
          </a:p>
        </p:txBody>
      </p:sp>
      <p:sp>
        <p:nvSpPr>
          <p:cNvPr id="3" name="Text 1"/>
          <p:cNvSpPr/>
          <p:nvPr/>
        </p:nvSpPr>
        <p:spPr>
          <a:xfrm>
            <a:off x="747713" y="2137470"/>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Alpha beta gamma delta</a:t>
            </a:r>
            <a:endParaRPr lang="en-US" sz="2175" dirty="0"/>
          </a:p>
        </p:txBody>
      </p:sp>
      <p:sp>
        <p:nvSpPr>
          <p:cNvPr id="4" name="Text 2"/>
          <p:cNvSpPr/>
          <p:nvPr/>
        </p:nvSpPr>
        <p:spPr>
          <a:xfrm>
            <a:off x="747713" y="2704207"/>
            <a:ext cx="10696575" cy="2278856"/>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 chain test: "Item-A</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Item-B</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Item-C</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Item-D</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Item-E</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Item-F</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Item-G</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Item-H</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Item-I</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Item-J</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Item-K"</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Zeta eta theta description item</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B</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C (tight list, direct img)</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Flow A </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Flow B </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Flow C</a:t>
            </a:r>
            <a:endParaRPr lang="en-US" sz="2175" dirty="0"/>
          </a:p>
        </p:txBody>
      </p:sp>
      <p:sp>
        <p:nvSpPr>
          <p:cNvPr id="5" name="Text 3"/>
          <p:cNvSpPr/>
          <p:nvPr/>
        </p:nvSpPr>
        <p:spPr>
          <a:xfrm>
            <a:off x="747713" y="5135463"/>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Also verify outside bullet lists:</a:t>
            </a:r>
            <a:endParaRPr lang="en-US" sz="2175" dirty="0"/>
          </a:p>
        </p:txBody>
      </p:sp>
      <p:sp>
        <p:nvSpPr>
          <p:cNvPr id="6" name="Text 4"/>
          <p:cNvSpPr/>
          <p:nvPr/>
        </p:nvSpPr>
        <p:spPr>
          <a:xfrm>
            <a:off x="747713" y="5702201"/>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Text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Text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Text (no spaces before/after)</a:t>
            </a:r>
            <a:endParaRPr lang="en-US" sz="2175" dirty="0"/>
          </a:p>
        </p:txBody>
      </p:sp>
      <p:sp>
        <p:nvSpPr>
          <p:cNvPr id="7" name="Text 5"/>
          <p:cNvSpPr/>
          <p:nvPr/>
        </p:nvSpPr>
        <p:spPr>
          <a:xfrm>
            <a:off x="747713" y="6268938"/>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Previous text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Next text (with spaces)</a:t>
            </a:r>
            <a:endParaRPr lang="en-US" sz="2175" dirty="0"/>
          </a:p>
        </p:txBody>
      </p:sp>
      <p:sp>
        <p:nvSpPr>
          <p:cNvPr id="8" name="Text 6"/>
          <p:cNvSpPr/>
          <p:nvPr/>
        </p:nvSpPr>
        <p:spPr>
          <a:xfrm>
            <a:off x="747713" y="6835676"/>
            <a:ext cx="11001375" cy="22324"/>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Verification in lists:</a:t>
            </a:r>
            <a:endParaRPr lang="en-US" sz="2175" dirty="0"/>
          </a:p>
        </p:txBody>
      </p:sp>
      <p:sp>
        <p:nvSpPr>
          <p:cNvPr id="9" name="Text 7"/>
          <p:cNvSpPr/>
          <p:nvPr/>
        </p:nvSpPr>
        <p:spPr>
          <a:xfrm>
            <a:off x="747713" y="7402413"/>
            <a:ext cx="10696575" cy="9144"/>
          </a:xfrm>
          <a:prstGeom prst="rect">
            <a:avLst/>
          </a:prstGeom>
          <a:noFill/>
          <a:ln/>
        </p:spPr>
        <p:txBody>
          <a:bodyPr wrap="square" lIns="0" tIns="0" rIns="0" bIns="0" rtlCol="0" anchor="t"/>
          <a:lstStyle/>
          <a:p>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Step A</a:t>
            </a:r>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Step B</a:t>
            </a:r>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Step C</a:t>
            </a:r>
            <a:endParaRPr lang="en-US" sz="2175" dirty="0"/>
          </a:p>
          <a:p>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Step </a:t>
            </a:r>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 Eta</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747713"/>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34: Inline badges (border-radius rounded) ← Important bug verification</a:t>
            </a:r>
            <a:endParaRPr lang="en-US" sz="3480" dirty="0"/>
          </a:p>
        </p:txBody>
      </p:sp>
      <p:sp>
        <p:nvSpPr>
          <p:cNvPr id="3" name="Text 1"/>
          <p:cNvSpPr/>
          <p:nvPr/>
        </p:nvSpPr>
        <p:spPr>
          <a:xfrm>
            <a:off x="747713" y="2137470"/>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Status badges (span with rounded background):</a:t>
            </a:r>
            <a:endParaRPr lang="en-US" sz="2175" dirty="0"/>
          </a:p>
        </p:txBody>
      </p:sp>
      <p:sp>
        <p:nvSpPr>
          <p:cNvPr id="4" name="Shape 2"/>
          <p:cNvSpPr/>
          <p:nvPr/>
        </p:nvSpPr>
        <p:spPr>
          <a:xfrm>
            <a:off x="2749302" y="2751832"/>
            <a:ext cx="1103561" cy="352425"/>
          </a:xfrm>
          <a:prstGeom prst="roundRect">
            <a:avLst>
              <a:gd name="adj" fmla="val 129730"/>
            </a:avLst>
          </a:prstGeom>
          <a:solidFill>
            <a:srgbClr val="E53E3E"/>
          </a:solidFill>
          <a:ln/>
        </p:spPr>
      </p:sp>
      <p:sp>
        <p:nvSpPr>
          <p:cNvPr id="5" name="Text 3"/>
          <p:cNvSpPr/>
          <p:nvPr/>
        </p:nvSpPr>
        <p:spPr>
          <a:xfrm>
            <a:off x="2749302" y="2751832"/>
            <a:ext cx="1103561" cy="352425"/>
          </a:xfrm>
          <a:prstGeom prst="rect">
            <a:avLst/>
          </a:prstGeom>
          <a:noFill/>
          <a:ln/>
        </p:spPr>
        <p:txBody>
          <a:bodyPr wrap="square" lIns="0" tIns="0" rIns="0" bIns="0" rtlCol="0" anchor="ctr"/>
          <a:lstStyle/>
          <a:p>
            <a:pPr algn="ctr" indent="0" marL="0">
              <a:lnSpc>
                <a:spcPct val="100000"/>
              </a:lnSpc>
              <a:buNone/>
            </a:pPr>
            <a:r>
              <a:rPr lang="en-US" sz="1849" dirty="0">
                <a:solidFill>
                  <a:srgbClr val="FFFFFF"/>
                </a:solidFill>
                <a:latin typeface="Segoe UI" pitchFamily="34" charset="0"/>
                <a:ea typeface="Segoe UI" pitchFamily="34" charset="-122"/>
                <a:cs typeface="Segoe UI" pitchFamily="34" charset="-120"/>
              </a:rPr>
              <a:t>Status-A</a:t>
            </a:r>
            <a:endParaRPr lang="en-US" sz="1849" dirty="0"/>
          </a:p>
        </p:txBody>
      </p:sp>
      <p:sp>
        <p:nvSpPr>
          <p:cNvPr id="6" name="Shape 4"/>
          <p:cNvSpPr/>
          <p:nvPr/>
        </p:nvSpPr>
        <p:spPr>
          <a:xfrm>
            <a:off x="2129135" y="3166170"/>
            <a:ext cx="1106091" cy="352425"/>
          </a:xfrm>
          <a:prstGeom prst="roundRect">
            <a:avLst>
              <a:gd name="adj" fmla="val 129730"/>
            </a:avLst>
          </a:prstGeom>
          <a:solidFill>
            <a:srgbClr val="3182CE"/>
          </a:solidFill>
          <a:ln/>
        </p:spPr>
      </p:sp>
      <p:sp>
        <p:nvSpPr>
          <p:cNvPr id="7" name="Text 5"/>
          <p:cNvSpPr/>
          <p:nvPr/>
        </p:nvSpPr>
        <p:spPr>
          <a:xfrm>
            <a:off x="2129135" y="3166170"/>
            <a:ext cx="1106091" cy="352425"/>
          </a:xfrm>
          <a:prstGeom prst="rect">
            <a:avLst/>
          </a:prstGeom>
          <a:noFill/>
          <a:ln/>
        </p:spPr>
        <p:txBody>
          <a:bodyPr wrap="square" lIns="0" tIns="0" rIns="0" bIns="0" rtlCol="0" anchor="ctr"/>
          <a:lstStyle/>
          <a:p>
            <a:pPr algn="ctr" indent="0" marL="0">
              <a:lnSpc>
                <a:spcPct val="100000"/>
              </a:lnSpc>
              <a:buNone/>
            </a:pPr>
            <a:r>
              <a:rPr lang="en-US" sz="1849" dirty="0">
                <a:solidFill>
                  <a:srgbClr val="FFFFFF"/>
                </a:solidFill>
                <a:latin typeface="Segoe UI" pitchFamily="34" charset="0"/>
                <a:ea typeface="Segoe UI" pitchFamily="34" charset="-122"/>
                <a:cs typeface="Segoe UI" pitchFamily="34" charset="-120"/>
              </a:rPr>
              <a:t>Status-B</a:t>
            </a:r>
            <a:endParaRPr lang="en-US" sz="1849" dirty="0"/>
          </a:p>
        </p:txBody>
      </p:sp>
      <p:sp>
        <p:nvSpPr>
          <p:cNvPr id="8" name="Shape 6"/>
          <p:cNvSpPr/>
          <p:nvPr/>
        </p:nvSpPr>
        <p:spPr>
          <a:xfrm>
            <a:off x="2146102" y="3580507"/>
            <a:ext cx="1432620" cy="352425"/>
          </a:xfrm>
          <a:prstGeom prst="roundRect">
            <a:avLst>
              <a:gd name="adj" fmla="val 129730"/>
            </a:avLst>
          </a:prstGeom>
          <a:solidFill>
            <a:srgbClr val="38A169"/>
          </a:solidFill>
          <a:ln/>
        </p:spPr>
      </p:sp>
      <p:sp>
        <p:nvSpPr>
          <p:cNvPr id="9" name="Text 7"/>
          <p:cNvSpPr/>
          <p:nvPr/>
        </p:nvSpPr>
        <p:spPr>
          <a:xfrm>
            <a:off x="2146102" y="3580507"/>
            <a:ext cx="1432620" cy="352425"/>
          </a:xfrm>
          <a:prstGeom prst="rect">
            <a:avLst/>
          </a:prstGeom>
          <a:noFill/>
          <a:ln/>
        </p:spPr>
        <p:txBody>
          <a:bodyPr wrap="square" lIns="0" tIns="0" rIns="0" bIns="0" rtlCol="0" anchor="ctr"/>
          <a:lstStyle/>
          <a:p>
            <a:pPr algn="ctr" indent="0" marL="0">
              <a:lnSpc>
                <a:spcPct val="100000"/>
              </a:lnSpc>
              <a:buNone/>
            </a:pPr>
            <a:r>
              <a:rPr lang="en-US" sz="1849" dirty="0">
                <a:solidFill>
                  <a:srgbClr val="FFFFFF"/>
                </a:solidFill>
                <a:latin typeface="Segoe UI" pitchFamily="34" charset="0"/>
                <a:ea typeface="Segoe UI" pitchFamily="34" charset="-122"/>
                <a:cs typeface="Segoe UI" pitchFamily="34" charset="-120"/>
              </a:rPr>
              <a:t>Status-C </a:t>
            </a:r>
            <a:pPr algn="ctr" indent="0" marL="0">
              <a:lnSpc>
                <a:spcPct val="100000"/>
              </a:lnSpc>
              <a:buNone/>
            </a:pPr>
            <a:r>
              <a:rPr lang="en-US" sz="1849" dirty="0">
                <a:solidFill>
                  <a:srgbClr val="FFFFFF"/>
                </a:solidFill>
                <a:latin typeface="Segoe UI" pitchFamily="34" charset="0"/>
                <a:ea typeface="Segoe UI" pitchFamily="34" charset="-122"/>
                <a:cs typeface="Segoe UI" pitchFamily="34" charset="-120"/>
              </a:rPr>
              <a:t>✅</a:t>
            </a:r>
            <a:endParaRPr lang="en-US" sz="1849" dirty="0"/>
          </a:p>
        </p:txBody>
      </p:sp>
      <p:sp>
        <p:nvSpPr>
          <p:cNvPr id="10" name="Text 8"/>
          <p:cNvSpPr/>
          <p:nvPr/>
        </p:nvSpPr>
        <p:spPr>
          <a:xfrm>
            <a:off x="747713" y="2704207"/>
            <a:ext cx="11001375" cy="1243013"/>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Current status: </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Next step: </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Complete: </a:t>
            </a:r>
            <a:endParaRPr lang="en-US" sz="2175" dirty="0"/>
          </a:p>
        </p:txBody>
      </p:sp>
      <p:sp>
        <p:nvSpPr>
          <p:cNvPr id="11" name="Text 9"/>
          <p:cNvSpPr/>
          <p:nvPr/>
        </p:nvSpPr>
        <p:spPr>
          <a:xfrm>
            <a:off x="747713" y="4099620"/>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Labeled badges (center-aligned with display:inline-flex):</a:t>
            </a:r>
            <a:endParaRPr lang="en-US" sz="2175" dirty="0"/>
          </a:p>
        </p:txBody>
      </p:sp>
      <p:sp>
        <p:nvSpPr>
          <p:cNvPr id="12" name="Shape 10"/>
          <p:cNvSpPr/>
          <p:nvPr/>
        </p:nvSpPr>
        <p:spPr>
          <a:xfrm>
            <a:off x="747713" y="4666357"/>
            <a:ext cx="1015157" cy="490538"/>
          </a:xfrm>
          <a:prstGeom prst="roundRect">
            <a:avLst>
              <a:gd name="adj" fmla="val 93204"/>
            </a:avLst>
          </a:prstGeom>
          <a:solidFill>
            <a:srgbClr val="C05621"/>
          </a:solidFill>
          <a:ln/>
        </p:spPr>
      </p:sp>
      <p:sp>
        <p:nvSpPr>
          <p:cNvPr id="13" name="Text 11"/>
          <p:cNvSpPr/>
          <p:nvPr/>
        </p:nvSpPr>
        <p:spPr>
          <a:xfrm>
            <a:off x="747713" y="4666357"/>
            <a:ext cx="1015157" cy="490538"/>
          </a:xfrm>
          <a:prstGeom prst="rect">
            <a:avLst/>
          </a:prstGeom>
          <a:noFill/>
          <a:ln/>
        </p:spPr>
        <p:txBody>
          <a:bodyPr wrap="square" lIns="0" tIns="0" rIns="0" bIns="0" rtlCol="0" anchor="ctr"/>
          <a:lstStyle/>
          <a:p>
            <a:pPr algn="ctr" indent="0" marL="0">
              <a:lnSpc>
                <a:spcPct val="100000"/>
              </a:lnSpc>
              <a:buNone/>
            </a:pPr>
            <a:r>
              <a:rPr lang="en-US" sz="2175" b="1" dirty="0">
                <a:solidFill>
                  <a:srgbClr val="FFFFFF"/>
                </a:solidFill>
                <a:latin typeface="Segoe UI" pitchFamily="34" charset="0"/>
                <a:ea typeface="Segoe UI" pitchFamily="34" charset="-122"/>
                <a:cs typeface="Segoe UI" pitchFamily="34" charset="-120"/>
              </a:rPr>
              <a:t>LVL-H</a:t>
            </a:r>
            <a:endParaRPr lang="en-US" sz="2175" dirty="0"/>
          </a:p>
        </p:txBody>
      </p:sp>
      <p:sp>
        <p:nvSpPr>
          <p:cNvPr id="14" name="Shape 12"/>
          <p:cNvSpPr/>
          <p:nvPr/>
        </p:nvSpPr>
        <p:spPr>
          <a:xfrm>
            <a:off x="1800969" y="4666357"/>
            <a:ext cx="1064270" cy="490538"/>
          </a:xfrm>
          <a:prstGeom prst="roundRect">
            <a:avLst>
              <a:gd name="adj" fmla="val 93204"/>
            </a:avLst>
          </a:prstGeom>
          <a:solidFill>
            <a:srgbClr val="DD6B20"/>
          </a:solidFill>
          <a:ln/>
        </p:spPr>
      </p:sp>
      <p:sp>
        <p:nvSpPr>
          <p:cNvPr id="15" name="Text 13"/>
          <p:cNvSpPr/>
          <p:nvPr/>
        </p:nvSpPr>
        <p:spPr>
          <a:xfrm>
            <a:off x="1800969" y="4666357"/>
            <a:ext cx="1064270" cy="490538"/>
          </a:xfrm>
          <a:prstGeom prst="rect">
            <a:avLst/>
          </a:prstGeom>
          <a:noFill/>
          <a:ln/>
        </p:spPr>
        <p:txBody>
          <a:bodyPr wrap="square" lIns="0" tIns="0" rIns="0" bIns="0" rtlCol="0" anchor="ctr"/>
          <a:lstStyle/>
          <a:p>
            <a:pPr algn="ctr" indent="0" marL="0">
              <a:lnSpc>
                <a:spcPct val="100000"/>
              </a:lnSpc>
              <a:buNone/>
            </a:pPr>
            <a:r>
              <a:rPr lang="en-US" sz="2175" b="1" dirty="0">
                <a:solidFill>
                  <a:srgbClr val="FFFFFF"/>
                </a:solidFill>
                <a:latin typeface="Segoe UI" pitchFamily="34" charset="0"/>
                <a:ea typeface="Segoe UI" pitchFamily="34" charset="-122"/>
                <a:cs typeface="Segoe UI" pitchFamily="34" charset="-120"/>
              </a:rPr>
              <a:t>LVL-M</a:t>
            </a:r>
            <a:endParaRPr lang="en-US" sz="2175" dirty="0"/>
          </a:p>
        </p:txBody>
      </p:sp>
      <p:sp>
        <p:nvSpPr>
          <p:cNvPr id="16" name="Shape 14"/>
          <p:cNvSpPr/>
          <p:nvPr/>
        </p:nvSpPr>
        <p:spPr>
          <a:xfrm>
            <a:off x="2903339" y="4666357"/>
            <a:ext cx="959793" cy="490538"/>
          </a:xfrm>
          <a:prstGeom prst="roundRect">
            <a:avLst>
              <a:gd name="adj" fmla="val 93204"/>
            </a:avLst>
          </a:prstGeom>
          <a:solidFill>
            <a:srgbClr val="2F855A"/>
          </a:solidFill>
          <a:ln/>
        </p:spPr>
      </p:sp>
      <p:sp>
        <p:nvSpPr>
          <p:cNvPr id="17" name="Text 15"/>
          <p:cNvSpPr/>
          <p:nvPr/>
        </p:nvSpPr>
        <p:spPr>
          <a:xfrm>
            <a:off x="2903339" y="4666357"/>
            <a:ext cx="959793" cy="490538"/>
          </a:xfrm>
          <a:prstGeom prst="rect">
            <a:avLst/>
          </a:prstGeom>
          <a:noFill/>
          <a:ln/>
        </p:spPr>
        <p:txBody>
          <a:bodyPr wrap="square" lIns="0" tIns="0" rIns="0" bIns="0" rtlCol="0" anchor="ctr"/>
          <a:lstStyle/>
          <a:p>
            <a:pPr algn="ctr" indent="0" marL="0">
              <a:lnSpc>
                <a:spcPct val="100000"/>
              </a:lnSpc>
              <a:buNone/>
            </a:pPr>
            <a:r>
              <a:rPr lang="en-US" sz="2175" b="1" dirty="0">
                <a:solidFill>
                  <a:srgbClr val="FFFFFF"/>
                </a:solidFill>
                <a:latin typeface="Segoe UI" pitchFamily="34" charset="0"/>
                <a:ea typeface="Segoe UI" pitchFamily="34" charset="-122"/>
                <a:cs typeface="Segoe UI" pitchFamily="34" charset="-120"/>
              </a:rPr>
              <a:t>LVL-L</a:t>
            </a:r>
            <a:endParaRPr lang="en-US" sz="2175" dirty="0"/>
          </a:p>
        </p:txBody>
      </p:sp>
      <p:sp>
        <p:nvSpPr>
          <p:cNvPr id="18" name="Text 16"/>
          <p:cNvSpPr/>
          <p:nvPr/>
        </p:nvSpPr>
        <p:spPr>
          <a:xfrm>
            <a:off x="747713" y="5309295"/>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Circle badges (step numbers, perfect circle):</a:t>
            </a:r>
            <a:endParaRPr lang="en-US" sz="2175" dirty="0"/>
          </a:p>
        </p:txBody>
      </p:sp>
      <p:sp>
        <p:nvSpPr>
          <p:cNvPr id="19" name="Shape 17"/>
          <p:cNvSpPr/>
          <p:nvPr/>
        </p:nvSpPr>
        <p:spPr>
          <a:xfrm>
            <a:off x="747713" y="5949851"/>
            <a:ext cx="266700" cy="266700"/>
          </a:xfrm>
          <a:prstGeom prst="roundRect">
            <a:avLst>
              <a:gd name="adj" fmla="val 171429"/>
            </a:avLst>
          </a:prstGeom>
          <a:solidFill>
            <a:srgbClr val="3182CE"/>
          </a:solidFill>
          <a:ln/>
        </p:spPr>
      </p:sp>
      <p:sp>
        <p:nvSpPr>
          <p:cNvPr id="20" name="Text 18"/>
          <p:cNvSpPr/>
          <p:nvPr/>
        </p:nvSpPr>
        <p:spPr>
          <a:xfrm>
            <a:off x="747713" y="5949851"/>
            <a:ext cx="266700" cy="266700"/>
          </a:xfrm>
          <a:prstGeom prst="rect">
            <a:avLst/>
          </a:prstGeom>
          <a:noFill/>
          <a:ln/>
        </p:spPr>
        <p:txBody>
          <a:bodyPr wrap="square" lIns="0" tIns="0" rIns="0" bIns="0" rtlCol="0" anchor="ctr"/>
          <a:lstStyle/>
          <a:p>
            <a:pPr algn="ctr" indent="0" marL="0">
              <a:lnSpc>
                <a:spcPct val="100000"/>
              </a:lnSpc>
              <a:buNone/>
            </a:pPr>
            <a:r>
              <a:rPr lang="en-US" sz="2175" b="1" dirty="0">
                <a:solidFill>
                  <a:srgbClr val="FFFFFF"/>
                </a:solidFill>
                <a:latin typeface="Segoe UI" pitchFamily="34" charset="0"/>
                <a:ea typeface="Segoe UI" pitchFamily="34" charset="-122"/>
                <a:cs typeface="Segoe UI" pitchFamily="34" charset="-120"/>
              </a:rPr>
              <a:t>1</a:t>
            </a:r>
            <a:endParaRPr lang="en-US" sz="2175" dirty="0"/>
          </a:p>
        </p:txBody>
      </p:sp>
      <p:sp>
        <p:nvSpPr>
          <p:cNvPr id="21" name="Shape 19"/>
          <p:cNvSpPr/>
          <p:nvPr/>
        </p:nvSpPr>
        <p:spPr>
          <a:xfrm>
            <a:off x="2039243" y="5949851"/>
            <a:ext cx="266700" cy="266700"/>
          </a:xfrm>
          <a:prstGeom prst="roundRect">
            <a:avLst>
              <a:gd name="adj" fmla="val 171429"/>
            </a:avLst>
          </a:prstGeom>
          <a:solidFill>
            <a:srgbClr val="3182CE"/>
          </a:solidFill>
          <a:ln/>
        </p:spPr>
      </p:sp>
      <p:sp>
        <p:nvSpPr>
          <p:cNvPr id="22" name="Shape 20"/>
          <p:cNvSpPr/>
          <p:nvPr/>
        </p:nvSpPr>
        <p:spPr>
          <a:xfrm>
            <a:off x="4511576" y="5918895"/>
            <a:ext cx="266700" cy="266700"/>
          </a:xfrm>
          <a:prstGeom prst="roundRect">
            <a:avLst>
              <a:gd name="adj" fmla="val 171429"/>
            </a:avLst>
          </a:prstGeom>
          <a:solidFill>
            <a:srgbClr val="38A169"/>
          </a:solidFill>
          <a:ln/>
        </p:spPr>
      </p:sp>
      <p:sp>
        <p:nvSpPr>
          <p:cNvPr id="23" name="Text 21"/>
          <p:cNvSpPr/>
          <p:nvPr/>
        </p:nvSpPr>
        <p:spPr>
          <a:xfrm>
            <a:off x="1014413" y="5876032"/>
            <a:ext cx="107346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Step-1 </a:t>
            </a:r>
            <a:pPr algn="l" indent="0" marL="0">
              <a:lnSpc>
                <a:spcPct val="150000"/>
              </a:lnSpc>
              <a:buNone/>
            </a:pPr>
            <a:r>
              <a:rPr lang="en-US" sz="2175" b="1" dirty="0">
                <a:solidFill>
                  <a:srgbClr val="FFFFFF"/>
                </a:solidFill>
                <a:latin typeface="Segoe UI" pitchFamily="34" charset="0"/>
                <a:ea typeface="Segoe UI" pitchFamily="34" charset="-122"/>
                <a:cs typeface="Segoe UI" pitchFamily="34" charset="-120"/>
              </a:rPr>
              <a:t>2</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Create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item</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file </a:t>
            </a:r>
            <a:pPr algn="l" indent="0" marL="0">
              <a:lnSpc>
                <a:spcPct val="150000"/>
              </a:lnSpc>
              <a:buNone/>
            </a:pPr>
            <a:r>
              <a:rPr lang="en-US" sz="2175" b="1" dirty="0">
                <a:solidFill>
                  <a:srgbClr val="FFFFFF"/>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Check result</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47713" y="2319784"/>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35: Background image filter (![bg grayscale]) ← Important bug verification</a:t>
            </a:r>
            <a:endParaRPr lang="en-US" sz="3480" dirty="0"/>
          </a:p>
        </p:txBody>
      </p:sp>
      <p:sp>
        <p:nvSpPr>
          <p:cNvPr id="3" name="Text 1"/>
          <p:cNvSpPr/>
          <p:nvPr/>
        </p:nvSpPr>
        <p:spPr>
          <a:xfrm>
            <a:off x="747713" y="3709541"/>
            <a:ext cx="11001375" cy="828675"/>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This background uses _backgroundImage (CSS background-image).</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Background image test without filter. Verify that text is not displayed twice.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907530"/>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36: SVG + Badge + Emoji compound test</a:t>
            </a:r>
            <a:endParaRPr lang="en-US" sz="3480" dirty="0"/>
          </a:p>
        </p:txBody>
      </p:sp>
      <p:sp>
        <p:nvSpPr>
          <p:cNvPr id="3" name="Text 1"/>
          <p:cNvSpPr/>
          <p:nvPr/>
        </p:nvSpPr>
        <p:spPr>
          <a:xfrm>
            <a:off x="747713" y="2744837"/>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Flow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a:t>
            </a:r>
            <a:endParaRPr lang="en-US" sz="2175" dirty="0"/>
          </a:p>
        </p:txBody>
      </p:sp>
      <p:sp>
        <p:nvSpPr>
          <p:cNvPr id="4" name="Shape 2"/>
          <p:cNvSpPr/>
          <p:nvPr/>
        </p:nvSpPr>
        <p:spPr>
          <a:xfrm>
            <a:off x="747713" y="3519190"/>
            <a:ext cx="381000" cy="381000"/>
          </a:xfrm>
          <a:prstGeom prst="rect">
            <a:avLst/>
          </a:prstGeom>
          <a:solidFill>
            <a:srgbClr val="6B46C1"/>
          </a:solidFill>
          <a:ln/>
        </p:spPr>
      </p:sp>
      <p:sp>
        <p:nvSpPr>
          <p:cNvPr id="5" name="Text 3"/>
          <p:cNvSpPr/>
          <p:nvPr/>
        </p:nvSpPr>
        <p:spPr>
          <a:xfrm>
            <a:off x="747713" y="3519190"/>
            <a:ext cx="381000" cy="381000"/>
          </a:xfrm>
          <a:prstGeom prst="rect">
            <a:avLst/>
          </a:prstGeom>
          <a:noFill/>
          <a:ln/>
        </p:spPr>
        <p:txBody>
          <a:bodyPr wrap="square" lIns="0" tIns="0" rIns="0" bIns="0" rtlCol="0" anchor="ctr"/>
          <a:lstStyle/>
          <a:p>
            <a:pPr algn="ctr" indent="0" marL="0">
              <a:lnSpc>
                <a:spcPct val="100000"/>
              </a:lnSpc>
              <a:buNone/>
            </a:pPr>
            <a:r>
              <a:rPr lang="en-US" sz="1740" dirty="0">
                <a:solidFill>
                  <a:srgbClr val="FFFFFF"/>
                </a:solidFill>
                <a:latin typeface="Segoe UI" pitchFamily="34" charset="0"/>
                <a:ea typeface="Segoe UI" pitchFamily="34" charset="-122"/>
                <a:cs typeface="Segoe UI" pitchFamily="34" charset="-120"/>
              </a:rPr>
              <a:t>Step-A</a:t>
            </a:r>
            <a:endParaRPr lang="en-US" sz="1740" dirty="0"/>
          </a:p>
        </p:txBody>
      </p:sp>
      <p:sp>
        <p:nvSpPr>
          <p:cNvPr id="6" name="Shape 4"/>
          <p:cNvSpPr/>
          <p:nvPr/>
        </p:nvSpPr>
        <p:spPr>
          <a:xfrm>
            <a:off x="1128713" y="3328243"/>
            <a:ext cx="381000" cy="381000"/>
          </a:xfrm>
          <a:prstGeom prst="roundRect">
            <a:avLst>
              <a:gd name="adj" fmla="val 120000"/>
            </a:avLst>
          </a:prstGeom>
          <a:solidFill>
            <a:srgbClr val="38A169"/>
          </a:solidFill>
          <a:ln/>
        </p:spPr>
      </p:sp>
      <p:sp>
        <p:nvSpPr>
          <p:cNvPr id="7" name="Text 5"/>
          <p:cNvSpPr/>
          <p:nvPr/>
        </p:nvSpPr>
        <p:spPr>
          <a:xfrm>
            <a:off x="1128713" y="3328243"/>
            <a:ext cx="381000" cy="381000"/>
          </a:xfrm>
          <a:prstGeom prst="rect">
            <a:avLst/>
          </a:prstGeom>
          <a:noFill/>
          <a:ln/>
        </p:spPr>
        <p:txBody>
          <a:bodyPr wrap="square" lIns="0" tIns="0" rIns="0" bIns="0" rtlCol="0" anchor="ctr"/>
          <a:lstStyle/>
          <a:p>
            <a:pPr algn="ctr" indent="0" marL="0">
              <a:lnSpc>
                <a:spcPct val="100000"/>
              </a:lnSpc>
              <a:buNone/>
            </a:pPr>
            <a:r>
              <a:rPr lang="en-US" sz="2175" dirty="0">
                <a:solidFill>
                  <a:srgbClr val="FFFFFF"/>
                </a:solidFill>
                <a:latin typeface="Segoe UI" pitchFamily="34" charset="0"/>
                <a:ea typeface="Segoe UI" pitchFamily="34" charset="-122"/>
                <a:cs typeface="Segoe UI" pitchFamily="34" charset="-120"/>
              </a:rPr>
              <a:t> ✓</a:t>
            </a:r>
            <a:endParaRPr lang="en-US" sz="2175" dirty="0"/>
          </a:p>
        </p:txBody>
      </p:sp>
      <p:sp>
        <p:nvSpPr>
          <p:cNvPr id="8" name="Shape 6"/>
          <p:cNvSpPr/>
          <p:nvPr/>
        </p:nvSpPr>
        <p:spPr>
          <a:xfrm>
            <a:off x="2153245" y="4602659"/>
            <a:ext cx="999976" cy="323850"/>
          </a:xfrm>
          <a:prstGeom prst="roundRect">
            <a:avLst>
              <a:gd name="adj" fmla="val 132872"/>
            </a:avLst>
          </a:prstGeom>
          <a:solidFill>
            <a:srgbClr val="C05621"/>
          </a:solidFill>
          <a:ln/>
        </p:spPr>
      </p:sp>
      <p:sp>
        <p:nvSpPr>
          <p:cNvPr id="9" name="Text 7"/>
          <p:cNvSpPr/>
          <p:nvPr/>
        </p:nvSpPr>
        <p:spPr>
          <a:xfrm>
            <a:off x="2153245" y="4602659"/>
            <a:ext cx="999976" cy="323850"/>
          </a:xfrm>
          <a:prstGeom prst="rect">
            <a:avLst/>
          </a:prstGeom>
          <a:noFill/>
          <a:ln/>
        </p:spPr>
        <p:txBody>
          <a:bodyPr wrap="square" lIns="0" tIns="0" rIns="0" bIns="0" rtlCol="0" anchor="ctr"/>
          <a:lstStyle/>
          <a:p>
            <a:pPr algn="ctr" indent="0" marL="0">
              <a:lnSpc>
                <a:spcPct val="100000"/>
              </a:lnSpc>
              <a:buNone/>
            </a:pPr>
            <a:r>
              <a:rPr lang="en-US" sz="1740" dirty="0">
                <a:solidFill>
                  <a:srgbClr val="FFFFFF"/>
                </a:solidFill>
                <a:latin typeface="Segoe UI" pitchFamily="34" charset="0"/>
                <a:ea typeface="Segoe UI" pitchFamily="34" charset="-122"/>
                <a:cs typeface="Segoe UI" pitchFamily="34" charset="-120"/>
              </a:rPr>
              <a:t>Status-X</a:t>
            </a:r>
            <a:endParaRPr lang="en-US" sz="1740" dirty="0"/>
          </a:p>
        </p:txBody>
      </p:sp>
      <p:sp>
        <p:nvSpPr>
          <p:cNvPr id="10" name="Text 8"/>
          <p:cNvSpPr/>
          <p:nvPr/>
        </p:nvSpPr>
        <p:spPr>
          <a:xfrm>
            <a:off x="747713" y="4052590"/>
            <a:ext cx="10696575" cy="897731"/>
          </a:xfrm>
          <a:prstGeom prst="rect">
            <a:avLst/>
          </a:prstGeom>
          <a:noFill/>
          <a:ln/>
        </p:spPr>
        <p:txBody>
          <a:bodyPr wrap="square" lIns="0" tIns="0" rIns="0" bIns="0" rtlCol="0" anchor="t"/>
          <a:lstStyle/>
          <a:p>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Step-A </a:t>
            </a:r>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 Step-B </a:t>
            </a:r>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 Step-C</a:t>
            </a:r>
            <a:endParaRPr lang="en-US" sz="2175" dirty="0"/>
          </a:p>
          <a:p>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Check </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531715"/>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37: Mermaid (flowchart)</a:t>
            </a:r>
            <a:endParaRPr lang="en-US" sz="3480" dirty="0"/>
          </a:p>
        </p:txBody>
      </p:sp>
      <p:pic>
        <p:nvPicPr>
          <p:cNvPr id="3" name="Image 0" descr="preencoded.png">    </p:cNvPr>
          <p:cNvPicPr>
            <a:picLocks noChangeAspect="1"/>
          </p:cNvPicPr>
          <p:nvPr/>
        </p:nvPicPr>
        <p:blipFill>
          <a:blip r:embed="rId1"/>
          <a:stretch>
            <a:fillRect/>
          </a:stretch>
        </p:blipFill>
        <p:spPr>
          <a:xfrm>
            <a:off x="747713" y="3369022"/>
            <a:ext cx="4922490" cy="857250"/>
          </a:xfrm>
          <a:prstGeom prst="rect">
            <a:avLst/>
          </a:prstGeom>
        </p:spPr>
      </p:pic>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70780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38: Mermaid (sequence diagram)</a:t>
            </a:r>
            <a:endParaRPr lang="en-US" sz="348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47713" y="2545110"/>
            <a:ext cx="4286250" cy="2505075"/>
          </a:xfrm>
          <a:prstGeom prst="rect">
            <a:avLst/>
          </a:prstGeom>
        </p:spPr>
      </p:pic>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148209"/>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39: Mermaid (multiple diagrams, 2-column layout)</a:t>
            </a:r>
            <a:endParaRPr lang="en-US" sz="3480" dirty="0"/>
          </a:p>
        </p:txBody>
      </p:sp>
      <p:sp>
        <p:nvSpPr>
          <p:cNvPr id="3" name="Text 1"/>
          <p:cNvSpPr/>
          <p:nvPr/>
        </p:nvSpPr>
        <p:spPr>
          <a:xfrm>
            <a:off x="747713" y="2537966"/>
            <a:ext cx="5272088"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Flowchart:</a:t>
            </a:r>
            <a:endParaRPr lang="en-US" sz="2175" dirty="0"/>
          </a:p>
        </p:txBody>
      </p:sp>
      <p:pic>
        <p:nvPicPr>
          <p:cNvPr id="4" name="Image 0" descr="preencoded.png">    </p:cNvPr>
          <p:cNvPicPr>
            <a:picLocks noChangeAspect="1"/>
          </p:cNvPicPr>
          <p:nvPr/>
        </p:nvPicPr>
        <p:blipFill>
          <a:blip r:embed="rId1"/>
          <a:stretch>
            <a:fillRect/>
          </a:stretch>
        </p:blipFill>
        <p:spPr>
          <a:xfrm>
            <a:off x="747713" y="3104704"/>
            <a:ext cx="2939802" cy="523875"/>
          </a:xfrm>
          <a:prstGeom prst="rect">
            <a:avLst/>
          </a:prstGeom>
        </p:spPr>
      </p:pic>
      <p:sp>
        <p:nvSpPr>
          <p:cNvPr id="5" name="Text 2"/>
          <p:cNvSpPr/>
          <p:nvPr/>
        </p:nvSpPr>
        <p:spPr>
          <a:xfrm>
            <a:off x="6172200" y="2537966"/>
            <a:ext cx="5576888"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Sequence diagram:</a:t>
            </a:r>
            <a:endParaRPr lang="en-US" sz="2175" dirty="0"/>
          </a:p>
        </p:txBody>
      </p:sp>
      <p:pic>
        <p:nvPicPr>
          <p:cNvPr id="6"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72200" y="3104704"/>
            <a:ext cx="4286250" cy="2505075"/>
          </a:xfrm>
          <a:prstGeom prst="rect">
            <a:avLst/>
          </a:prstGeom>
        </p:spPr>
      </p:pic>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74771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4: Emoji test ← Important</a:t>
            </a:r>
            <a:endParaRPr lang="en-US" sz="3480" dirty="0"/>
          </a:p>
        </p:txBody>
      </p:sp>
      <p:sp>
        <p:nvSpPr>
          <p:cNvPr id="3" name="Text 1"/>
          <p:cNvSpPr/>
          <p:nvPr/>
        </p:nvSpPr>
        <p:spPr>
          <a:xfrm>
            <a:off x="747713" y="1585020"/>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Emoji at the beginning of text:</a:t>
            </a:r>
            <a:endParaRPr lang="en-US" sz="2175" dirty="0"/>
          </a:p>
        </p:txBody>
      </p:sp>
      <p:sp>
        <p:nvSpPr>
          <p:cNvPr id="4" name="Text 2"/>
          <p:cNvSpPr/>
          <p:nvPr/>
        </p:nvSpPr>
        <p:spPr>
          <a:xfrm>
            <a:off x="747713" y="2151757"/>
            <a:ext cx="11001375" cy="1243013"/>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Sentence starting with a checkmark</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Sentence starting with a rocket</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Sentence starting with a warning sign</a:t>
            </a:r>
            <a:endParaRPr lang="en-US" sz="2175" dirty="0"/>
          </a:p>
        </p:txBody>
      </p:sp>
      <p:sp>
        <p:nvSpPr>
          <p:cNvPr id="5" name="Text 3"/>
          <p:cNvSpPr/>
          <p:nvPr/>
        </p:nvSpPr>
        <p:spPr>
          <a:xfrm>
            <a:off x="747713" y="3547170"/>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Emoji in the middle of text:</a:t>
            </a:r>
            <a:endParaRPr lang="en-US" sz="2175" dirty="0"/>
          </a:p>
        </p:txBody>
      </p:sp>
      <p:sp>
        <p:nvSpPr>
          <p:cNvPr id="6" name="Text 4"/>
          <p:cNvSpPr/>
          <p:nvPr/>
        </p:nvSpPr>
        <p:spPr>
          <a:xfrm>
            <a:off x="747713" y="4113907"/>
            <a:ext cx="11001375" cy="1657350"/>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Alpha zeta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beta gamma delta</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Zeta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eta theta. Iota kappa</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Lambda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mu nu xi omicron</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Pi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rho sigma tau</a:t>
            </a:r>
            <a:endParaRPr lang="en-US" sz="2175" dirty="0"/>
          </a:p>
        </p:txBody>
      </p:sp>
      <p:sp>
        <p:nvSpPr>
          <p:cNvPr id="7" name="Text 5"/>
          <p:cNvSpPr/>
          <p:nvPr/>
        </p:nvSpPr>
        <p:spPr>
          <a:xfrm>
            <a:off x="747713" y="5923657"/>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Emoji at the end of text:</a:t>
            </a:r>
            <a:endParaRPr lang="en-US" sz="2175" dirty="0"/>
          </a:p>
        </p:txBody>
      </p:sp>
      <p:sp>
        <p:nvSpPr>
          <p:cNvPr id="8" name="Text 6"/>
          <p:cNvSpPr/>
          <p:nvPr/>
        </p:nvSpPr>
        <p:spPr>
          <a:xfrm>
            <a:off x="747713" y="6490395"/>
            <a:ext cx="11001375" cy="367605"/>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Alpha complete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Beta gamma passed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9" name="Text 7"/>
          <p:cNvSpPr/>
          <p:nvPr/>
        </p:nvSpPr>
        <p:spPr>
          <a:xfrm>
            <a:off x="747713" y="7471470"/>
            <a:ext cx="11001375" cy="9144"/>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Consecutive emoji:</a:t>
            </a:r>
            <a:endParaRPr lang="en-US" sz="2175" dirty="0"/>
          </a:p>
        </p:txBody>
      </p:sp>
      <p:sp>
        <p:nvSpPr>
          <p:cNvPr id="10" name="Text 8"/>
          <p:cNvSpPr/>
          <p:nvPr/>
        </p:nvSpPr>
        <p:spPr>
          <a:xfrm>
            <a:off x="747713" y="8038207"/>
            <a:ext cx="11001375" cy="9144"/>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Five consecutive emoji in a row</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0" y="0"/>
            <a:ext cx="12192000" cy="114300"/>
          </a:xfrm>
          <a:prstGeom prst="rect">
            <a:avLst/>
          </a:prstGeom>
          <a:solidFill>
            <a:srgbClr val="2563EB"/>
          </a:solidFill>
          <a:ln/>
        </p:spPr>
      </p:sp>
      <p:sp>
        <p:nvSpPr>
          <p:cNvPr id="3" name="Shape 1"/>
          <p:cNvSpPr/>
          <p:nvPr/>
        </p:nvSpPr>
        <p:spPr>
          <a:xfrm>
            <a:off x="0" y="6781800"/>
            <a:ext cx="12192000" cy="76200"/>
          </a:xfrm>
          <a:prstGeom prst="rect">
            <a:avLst/>
          </a:prstGeom>
          <a:solidFill>
            <a:srgbClr val="EA580C"/>
          </a:solidFill>
          <a:ln/>
        </p:spPr>
      </p:sp>
      <p:sp>
        <p:nvSpPr>
          <p:cNvPr id="4" name="Text 2"/>
          <p:cNvSpPr/>
          <p:nvPr/>
        </p:nvSpPr>
        <p:spPr>
          <a:xfrm>
            <a:off x="747713" y="1738908"/>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40: CSS Custom Properties + Pseudo-element bars</a:t>
            </a:r>
            <a:endParaRPr lang="en-US" sz="3480" dirty="0"/>
          </a:p>
        </p:txBody>
      </p:sp>
      <p:sp>
        <p:nvSpPr>
          <p:cNvPr id="5" name="Text 3"/>
          <p:cNvSpPr/>
          <p:nvPr/>
        </p:nvSpPr>
        <p:spPr>
          <a:xfrm>
            <a:off x="747713" y="3128665"/>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::before (top blue bar) and ::after (bottom orange bar) should be displayed.</a:t>
            </a:r>
            <a:endParaRPr lang="en-US" sz="2175" dirty="0"/>
          </a:p>
        </p:txBody>
      </p:sp>
      <p:sp>
        <p:nvSpPr>
          <p:cNvPr id="6" name="Text 4"/>
          <p:cNvSpPr/>
          <p:nvPr/>
        </p:nvSpPr>
        <p:spPr>
          <a:xfrm>
            <a:off x="747713" y="3695402"/>
            <a:ext cx="11001375" cy="842814"/>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This slide uses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var(--brand)</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var(--accent)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Test whether pseudo-elements are captured in screenshots or ignored.</a:t>
            </a:r>
            <a:endParaRPr lang="en-US" sz="2175" dirty="0"/>
          </a:p>
        </p:txBody>
      </p:sp>
      <p:sp>
        <p:nvSpPr>
          <p:cNvPr id="7" name="Text 5"/>
          <p:cNvSpPr/>
          <p:nvPr/>
        </p:nvSpPr>
        <p:spPr>
          <a:xfrm>
            <a:off x="747713" y="4690616"/>
            <a:ext cx="11001375" cy="428476"/>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Text color specified with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var(--ink)</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t>
            </a:r>
            <a:pPr algn="l" indent="0" marL="0">
              <a:lnSpc>
                <a:spcPct val="150000"/>
              </a:lnSpc>
              <a:buNone/>
            </a:pPr>
            <a:r>
              <a:rPr lang="en-US" sz="2175" dirty="0">
                <a:solidFill>
                  <a:srgbClr val="1E293B"/>
                </a:solidFill>
                <a:latin typeface="Segoe UI" pitchFamily="34" charset="0"/>
                <a:ea typeface="Segoe UI" pitchFamily="34" charset="-122"/>
                <a:cs typeface="Segoe UI" pitchFamily="34" charset="-120"/>
              </a:rPr>
              <a:t>This text is dark.</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47713" y="1146274"/>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41: Gradient background + border-left heading</a:t>
            </a:r>
            <a:endParaRPr lang="en-US" sz="3480" dirty="0"/>
          </a:p>
        </p:txBody>
      </p:sp>
      <p:sp>
        <p:nvSpPr>
          <p:cNvPr id="3" name="Shape 1"/>
          <p:cNvSpPr/>
          <p:nvPr/>
        </p:nvSpPr>
        <p:spPr>
          <a:xfrm>
            <a:off x="747713" y="2612231"/>
            <a:ext cx="47625" cy="556468"/>
          </a:xfrm>
          <a:prstGeom prst="rect">
            <a:avLst/>
          </a:prstGeom>
          <a:solidFill>
            <a:srgbClr val="2563EB"/>
          </a:solidFill>
          <a:ln w="12700">
            <a:solidFill>
              <a:srgbClr val="2563EB"/>
            </a:solidFill>
            <a:prstDash val="solid"/>
          </a:ln>
        </p:spPr>
      </p:sp>
      <p:sp>
        <p:nvSpPr>
          <p:cNvPr id="4" name="Text 2"/>
          <p:cNvSpPr/>
          <p:nvPr/>
        </p:nvSpPr>
        <p:spPr>
          <a:xfrm>
            <a:off x="795338" y="2612231"/>
            <a:ext cx="11244263" cy="556468"/>
          </a:xfrm>
          <a:prstGeom prst="rect">
            <a:avLst/>
          </a:prstGeom>
          <a:noFill/>
          <a:ln/>
        </p:spPr>
        <p:txBody>
          <a:bodyPr wrap="square" lIns="114300" tIns="0" rIns="0" bIns="107728" rtlCol="0" anchor="t"/>
          <a:lstStyle/>
          <a:p>
            <a:pPr algn="l" indent="0" marL="0">
              <a:lnSpc>
                <a:spcPct val="125000"/>
              </a:lnSpc>
              <a:buNone/>
            </a:pPr>
            <a:r>
              <a:rPr lang="en-US" sz="2828" b="1" dirty="0">
                <a:solidFill>
                  <a:srgbClr val="1F2328"/>
                </a:solidFill>
                <a:latin typeface="Segoe UI" pitchFamily="34" charset="0"/>
                <a:ea typeface="Segoe UI" pitchFamily="34" charset="-122"/>
                <a:cs typeface="Segoe UI" pitchFamily="34" charset="-120"/>
              </a:rPr>
              <a:t>Section heading (with left border)</a:t>
            </a:r>
            <a:endParaRPr lang="en-US" sz="2828" dirty="0"/>
          </a:p>
        </p:txBody>
      </p:sp>
      <p:sp>
        <p:nvSpPr>
          <p:cNvPr id="5" name="Text 3"/>
          <p:cNvSpPr/>
          <p:nvPr/>
        </p:nvSpPr>
        <p:spPr>
          <a:xfrm>
            <a:off x="747713" y="3321100"/>
            <a:ext cx="11001375" cy="856952"/>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Background is </a:t>
            </a:r>
            <a:pPr algn="l" indent="0" marL="0">
              <a:lnSpc>
                <a:spcPct val="150000"/>
              </a:lnSpc>
              <a:buNone/>
            </a:pPr>
            <a:r>
              <a:rPr lang="en-US" sz="1849" dirty="0">
                <a:solidFill>
                  <a:srgbClr val="1F2328"/>
                </a:solidFill>
                <a:highlight>
                  <a:srgbClr val="D5E6F2"/>
                </a:highlight>
                <a:latin typeface="Consolas" pitchFamily="34" charset="0"/>
                <a:ea typeface="Consolas" pitchFamily="34" charset="-122"/>
                <a:cs typeface="Consolas" pitchFamily="34" charset="-120"/>
              </a:rPr>
              <a:t>linear-gradient(135deg, #f0f9ff 0%, #e0f2fe 100%)</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Heading h2 has </a:t>
            </a:r>
            <a:pPr algn="l" indent="0" marL="0">
              <a:lnSpc>
                <a:spcPct val="150000"/>
              </a:lnSpc>
              <a:buNone/>
            </a:pPr>
            <a:r>
              <a:rPr lang="en-US" sz="1849" dirty="0">
                <a:solidFill>
                  <a:srgbClr val="1F2328"/>
                </a:solidFill>
                <a:highlight>
                  <a:srgbClr val="D5E6F2"/>
                </a:highlight>
                <a:latin typeface="Consolas" pitchFamily="34" charset="0"/>
                <a:ea typeface="Consolas" pitchFamily="34" charset="-122"/>
                <a:cs typeface="Consolas" pitchFamily="34" charset="-120"/>
              </a:rPr>
              <a:t>border-left: 5px solid var(--brand)</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applied.</a:t>
            </a:r>
            <a:endParaRPr lang="en-US" sz="2175" dirty="0"/>
          </a:p>
        </p:txBody>
      </p:sp>
      <p:sp>
        <p:nvSpPr>
          <p:cNvPr id="6" name="Text 4"/>
          <p:cNvSpPr/>
          <p:nvPr/>
        </p:nvSpPr>
        <p:spPr>
          <a:xfrm>
            <a:off x="747713" y="4330452"/>
            <a:ext cx="10696575" cy="1381125"/>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Point 1: CSS Custom Properties should resolve correctly</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Point 2: gradient should fall back or be screenshotted in PPTX</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Point 3: border-left should appear as a blue line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222302"/>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42: Marker-style highlight (gradient strong)</a:t>
            </a:r>
            <a:endParaRPr lang="en-US" sz="3480" dirty="0"/>
          </a:p>
        </p:txBody>
      </p:sp>
      <p:sp>
        <p:nvSpPr>
          <p:cNvPr id="3" name="Text 1"/>
          <p:cNvSpPr/>
          <p:nvPr/>
        </p:nvSpPr>
        <p:spPr>
          <a:xfrm>
            <a:off x="747713" y="3059609"/>
            <a:ext cx="11001375" cy="856952"/>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This text has a </a:t>
            </a:r>
            <a:pPr algn="l" indent="0" marL="0">
              <a:lnSpc>
                <a:spcPct val="150000"/>
              </a:lnSpc>
              <a:buNone/>
            </a:pPr>
            <a:r>
              <a:rPr lang="en-US" sz="2175" b="1" dirty="0">
                <a:solidFill>
                  <a:srgbClr val="1F2328"/>
                </a:solidFill>
                <a:highlight>
                  <a:srgbClr val="FFF2A8"/>
                </a:highlight>
                <a:latin typeface="Segoe UI" pitchFamily="34" charset="0"/>
                <a:ea typeface="Segoe UI" pitchFamily="34" charset="-122"/>
                <a:cs typeface="Segoe UI" pitchFamily="34" charset="-120"/>
              </a:rPr>
              <a:t>marker-style highlight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applied. The style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linear-gradient(transparent 62%, #fff2a8 62%)</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colours only the bottom 38% yellow.</a:t>
            </a:r>
            <a:endParaRPr lang="en-US" sz="2175" dirty="0"/>
          </a:p>
        </p:txBody>
      </p:sp>
      <p:sp>
        <p:nvSpPr>
          <p:cNvPr id="4" name="Text 2"/>
          <p:cNvSpPr/>
          <p:nvPr/>
        </p:nvSpPr>
        <p:spPr>
          <a:xfrm>
            <a:off x="747713" y="4068961"/>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highlight>
                  <a:srgbClr val="FFF2A8"/>
                </a:highlight>
                <a:latin typeface="Segoe UI" pitchFamily="34" charset="0"/>
                <a:ea typeface="Segoe UI" pitchFamily="34" charset="-122"/>
                <a:cs typeface="Segoe UI" pitchFamily="34" charset="-120"/>
              </a:rPr>
              <a:t>Alpha labels</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applied with this technique. Delta epsilon zeta theta iota.</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738759"/>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43: Scoped style step badge (pill shape)</a:t>
            </a:r>
            <a:endParaRPr lang="en-US" sz="3480" dirty="0"/>
          </a:p>
        </p:txBody>
      </p:sp>
      <p:sp>
        <p:nvSpPr>
          <p:cNvPr id="3" name="Shape 1"/>
          <p:cNvSpPr/>
          <p:nvPr/>
        </p:nvSpPr>
        <p:spPr>
          <a:xfrm>
            <a:off x="747713" y="2661791"/>
            <a:ext cx="514350" cy="333375"/>
          </a:xfrm>
          <a:prstGeom prst="roundRect">
            <a:avLst>
              <a:gd name="adj" fmla="val 137143"/>
            </a:avLst>
          </a:prstGeom>
          <a:solidFill>
            <a:srgbClr val="2563EB"/>
          </a:solidFill>
          <a:ln/>
        </p:spPr>
      </p:sp>
      <p:sp>
        <p:nvSpPr>
          <p:cNvPr id="4" name="Text 2"/>
          <p:cNvSpPr/>
          <p:nvPr/>
        </p:nvSpPr>
        <p:spPr>
          <a:xfrm>
            <a:off x="747713" y="2661791"/>
            <a:ext cx="514350" cy="333375"/>
          </a:xfrm>
          <a:prstGeom prst="rect">
            <a:avLst/>
          </a:prstGeom>
          <a:noFill/>
          <a:ln/>
        </p:spPr>
        <p:txBody>
          <a:bodyPr wrap="square" lIns="0" tIns="0" rIns="0" bIns="0" rtlCol="0" anchor="ctr"/>
          <a:lstStyle/>
          <a:p>
            <a:pPr algn="ctr" indent="0" marL="0">
              <a:lnSpc>
                <a:spcPct val="100000"/>
              </a:lnSpc>
              <a:buNone/>
            </a:pPr>
            <a:r>
              <a:rPr lang="en-US" sz="1350" dirty="0">
                <a:solidFill>
                  <a:srgbClr val="FFFFFF"/>
                </a:solidFill>
                <a:latin typeface="Segoe UI" pitchFamily="34" charset="0"/>
                <a:ea typeface="Segoe UI" pitchFamily="34" charset="-122"/>
                <a:cs typeface="Segoe UI" pitchFamily="34" charset="-120"/>
              </a:rPr>
              <a:t>01</a:t>
            </a:r>
            <a:endParaRPr lang="en-US" sz="1350" dirty="0"/>
          </a:p>
        </p:txBody>
      </p:sp>
      <p:sp>
        <p:nvSpPr>
          <p:cNvPr id="5" name="Text 3"/>
          <p:cNvSpPr/>
          <p:nvPr/>
        </p:nvSpPr>
        <p:spPr>
          <a:xfrm>
            <a:off x="1262063" y="2576066"/>
            <a:ext cx="10487025" cy="419100"/>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Alpha beta gamma</a:t>
            </a:r>
            <a:endParaRPr lang="en-US" sz="2175" dirty="0"/>
          </a:p>
        </p:txBody>
      </p:sp>
      <p:sp>
        <p:nvSpPr>
          <p:cNvPr id="6" name="Shape 4"/>
          <p:cNvSpPr/>
          <p:nvPr/>
        </p:nvSpPr>
        <p:spPr>
          <a:xfrm>
            <a:off x="747713" y="3233291"/>
            <a:ext cx="514350" cy="333375"/>
          </a:xfrm>
          <a:prstGeom prst="roundRect">
            <a:avLst>
              <a:gd name="adj" fmla="val 137143"/>
            </a:avLst>
          </a:prstGeom>
          <a:solidFill>
            <a:srgbClr val="2563EB"/>
          </a:solidFill>
          <a:ln/>
        </p:spPr>
      </p:sp>
      <p:sp>
        <p:nvSpPr>
          <p:cNvPr id="7" name="Text 5"/>
          <p:cNvSpPr/>
          <p:nvPr/>
        </p:nvSpPr>
        <p:spPr>
          <a:xfrm>
            <a:off x="747713" y="3233291"/>
            <a:ext cx="514350" cy="333375"/>
          </a:xfrm>
          <a:prstGeom prst="rect">
            <a:avLst/>
          </a:prstGeom>
          <a:noFill/>
          <a:ln/>
        </p:spPr>
        <p:txBody>
          <a:bodyPr wrap="square" lIns="0" tIns="0" rIns="0" bIns="0" rtlCol="0" anchor="ctr"/>
          <a:lstStyle/>
          <a:p>
            <a:pPr algn="ctr" indent="0" marL="0">
              <a:lnSpc>
                <a:spcPct val="100000"/>
              </a:lnSpc>
              <a:buNone/>
            </a:pPr>
            <a:r>
              <a:rPr lang="en-US" sz="1350" dirty="0">
                <a:solidFill>
                  <a:srgbClr val="FFFFFF"/>
                </a:solidFill>
                <a:latin typeface="Segoe UI" pitchFamily="34" charset="0"/>
                <a:ea typeface="Segoe UI" pitchFamily="34" charset="-122"/>
                <a:cs typeface="Segoe UI" pitchFamily="34" charset="-120"/>
              </a:rPr>
              <a:t>02</a:t>
            </a:r>
            <a:endParaRPr lang="en-US" sz="1350" dirty="0"/>
          </a:p>
        </p:txBody>
      </p:sp>
      <p:sp>
        <p:nvSpPr>
          <p:cNvPr id="8" name="Text 6"/>
          <p:cNvSpPr/>
          <p:nvPr/>
        </p:nvSpPr>
        <p:spPr>
          <a:xfrm>
            <a:off x="1262063" y="3147566"/>
            <a:ext cx="10487025" cy="419100"/>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Delta epsilon item</a:t>
            </a:r>
            <a:endParaRPr lang="en-US" sz="2175" dirty="0"/>
          </a:p>
        </p:txBody>
      </p:sp>
      <p:sp>
        <p:nvSpPr>
          <p:cNvPr id="9" name="Shape 7"/>
          <p:cNvSpPr/>
          <p:nvPr/>
        </p:nvSpPr>
        <p:spPr>
          <a:xfrm>
            <a:off x="747713" y="3804791"/>
            <a:ext cx="514350" cy="333375"/>
          </a:xfrm>
          <a:prstGeom prst="roundRect">
            <a:avLst>
              <a:gd name="adj" fmla="val 137143"/>
            </a:avLst>
          </a:prstGeom>
          <a:solidFill>
            <a:srgbClr val="2563EB"/>
          </a:solidFill>
          <a:ln/>
        </p:spPr>
      </p:sp>
      <p:sp>
        <p:nvSpPr>
          <p:cNvPr id="10" name="Text 8"/>
          <p:cNvSpPr/>
          <p:nvPr/>
        </p:nvSpPr>
        <p:spPr>
          <a:xfrm>
            <a:off x="747713" y="3804791"/>
            <a:ext cx="514350" cy="333375"/>
          </a:xfrm>
          <a:prstGeom prst="rect">
            <a:avLst/>
          </a:prstGeom>
          <a:noFill/>
          <a:ln/>
        </p:spPr>
        <p:txBody>
          <a:bodyPr wrap="square" lIns="0" tIns="0" rIns="0" bIns="0" rtlCol="0" anchor="ctr"/>
          <a:lstStyle/>
          <a:p>
            <a:pPr algn="ctr" indent="0" marL="0">
              <a:lnSpc>
                <a:spcPct val="100000"/>
              </a:lnSpc>
              <a:buNone/>
            </a:pPr>
            <a:r>
              <a:rPr lang="en-US" sz="1350" dirty="0">
                <a:solidFill>
                  <a:srgbClr val="FFFFFF"/>
                </a:solidFill>
                <a:latin typeface="Segoe UI" pitchFamily="34" charset="0"/>
                <a:ea typeface="Segoe UI" pitchFamily="34" charset="-122"/>
                <a:cs typeface="Segoe UI" pitchFamily="34" charset="-120"/>
              </a:rPr>
              <a:t>03</a:t>
            </a:r>
            <a:endParaRPr lang="en-US" sz="1350" dirty="0"/>
          </a:p>
        </p:txBody>
      </p:sp>
      <p:sp>
        <p:nvSpPr>
          <p:cNvPr id="11" name="Text 9"/>
          <p:cNvSpPr/>
          <p:nvPr/>
        </p:nvSpPr>
        <p:spPr>
          <a:xfrm>
            <a:off x="1262063" y="3719066"/>
            <a:ext cx="10487025" cy="419100"/>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Zeta eta and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theta iota</a:t>
            </a:r>
            <a:endParaRPr lang="en-US" sz="2175" dirty="0"/>
          </a:p>
        </p:txBody>
      </p:sp>
      <p:sp>
        <p:nvSpPr>
          <p:cNvPr id="12" name="Text 10"/>
          <p:cNvSpPr/>
          <p:nvPr/>
        </p:nvSpPr>
        <p:spPr>
          <a:xfrm>
            <a:off x="747713" y="4290566"/>
            <a:ext cx="11001375" cy="828675"/>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The badges above should render as pills (border-radius: 999px) with blue background and white text.</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868835"/>
            <a:ext cx="11291888" cy="472380"/>
          </a:xfrm>
          <a:prstGeom prst="rect">
            <a:avLst/>
          </a:prstGeom>
          <a:noFill/>
          <a:ln/>
        </p:spPr>
        <p:txBody>
          <a:bodyPr wrap="square" lIns="0" tIns="0" rIns="0" bIns="91440" rtlCol="0" anchor="t"/>
          <a:lstStyle/>
          <a:p>
            <a:pPr algn="l" indent="0" marL="0">
              <a:lnSpc>
                <a:spcPct val="125000"/>
              </a:lnSpc>
              <a:buNone/>
            </a:pPr>
            <a:r>
              <a:rPr lang="en-US" sz="2400" b="1" dirty="0">
                <a:solidFill>
                  <a:srgbClr val="224466"/>
                </a:solidFill>
                <a:latin typeface="Segoe UI" pitchFamily="34" charset="0"/>
                <a:ea typeface="Segoe UI" pitchFamily="34" charset="-122"/>
                <a:cs typeface="Segoe UI" pitchFamily="34" charset="-120"/>
              </a:rPr>
              <a:t>Slide 44: nth-child table column colouring</a:t>
            </a:r>
            <a:endParaRPr lang="en-US" sz="2400" dirty="0"/>
          </a:p>
        </p:txBody>
      </p:sp>
      <p:graphicFrame>
        <p:nvGraphicFramePr>
          <p:cNvPr id="45" name="Table 0"/>
          <p:cNvGraphicFramePr>
            <a:graphicFrameLocks noGrp="1"/>
          </p:cNvGraphicFramePr>
          <p:nvPr>
            <p:extLst>
              <p:ext uri="{D42A27DB-BD31-4B8C-83A1-F6EECF244321}">
                <p14:modId xmlns:p14="http://schemas.microsoft.com/office/powerpoint/2010/main" val="1579011935"/>
              </p:ext>
            </p:extLst>
          </p:nvPr>
        </p:nvGraphicFramePr>
        <p:xfrm>
          <a:off x="747713" y="2493615"/>
          <a:ext cx="5009257" cy="914400"/>
        </p:xfrm>
        <a:graphic>
          <a:graphicData uri="http://schemas.openxmlformats.org/drawingml/2006/table">
            <a:tbl>
              <a:tblPr/>
              <a:tblGrid>
                <a:gridCol w="920115"/>
                <a:gridCol w="1160145"/>
                <a:gridCol w="1150144"/>
                <a:gridCol w="1150144"/>
                <a:gridCol w="880110"/>
              </a:tblGrid>
              <a:tr h="0">
                <a:tc>
                  <a:txBody>
                    <a:bodyPr/>
                    <a:lstStyle/>
                    <a:p>
                      <a:pPr algn="l" indent="0" marL="0">
                        <a:buNone/>
                      </a:pPr>
                      <a:r>
                        <a:rPr lang="en-US" sz="1500" b="1" dirty="0">
                          <a:solidFill>
                            <a:srgbClr val="1F2328"/>
                          </a:solidFill>
                          <a:latin typeface="Segoe UI" pitchFamily="34" charset="0"/>
                          <a:ea typeface="Segoe UI" pitchFamily="34" charset="-122"/>
                          <a:cs typeface="Segoe UI" pitchFamily="34" charset="-120"/>
                        </a:rPr>
                        <a:t>Item</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1500" b="1" dirty="0">
                          <a:solidFill>
                            <a:srgbClr val="1F2328"/>
                          </a:solidFill>
                          <a:latin typeface="Segoe UI" pitchFamily="34" charset="0"/>
                          <a:ea typeface="Segoe UI" pitchFamily="34" charset="-122"/>
                          <a:cs typeface="Segoe UI" pitchFamily="34" charset="-120"/>
                        </a:rPr>
                        <a:t>Category</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1500" b="1" dirty="0">
                          <a:solidFill>
                            <a:srgbClr val="1E40AF"/>
                          </a:solidFill>
                          <a:latin typeface="Segoe UI" pitchFamily="34" charset="0"/>
                          <a:ea typeface="Segoe UI" pitchFamily="34" charset="-122"/>
                          <a:cs typeface="Segoe UI" pitchFamily="34" charset="-120"/>
                        </a:rPr>
                        <a:t>Mode-1</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DBEAFE"/>
                    </a:solidFill>
                  </a:tcPr>
                </a:tc>
                <a:tc>
                  <a:txBody>
                    <a:bodyPr/>
                    <a:lstStyle/>
                    <a:p>
                      <a:pPr algn="ctr" indent="0" marL="0">
                        <a:buNone/>
                      </a:pPr>
                      <a:r>
                        <a:rPr lang="en-US" sz="1500" b="1" dirty="0">
                          <a:solidFill>
                            <a:srgbClr val="991B1B"/>
                          </a:solidFill>
                          <a:latin typeface="Segoe UI" pitchFamily="34" charset="0"/>
                          <a:ea typeface="Segoe UI" pitchFamily="34" charset="-122"/>
                          <a:cs typeface="Segoe UI" pitchFamily="34" charset="-120"/>
                        </a:rPr>
                        <a:t>Mode-2</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EE2E2"/>
                    </a:solidFill>
                  </a:tcPr>
                </a:tc>
                <a:tc>
                  <a:txBody>
                    <a:bodyPr/>
                    <a:lstStyle/>
                    <a:p>
                      <a:pPr algn="ctr" indent="0" marL="0">
                        <a:buNone/>
                      </a:pPr>
                      <a:r>
                        <a:rPr lang="en-US" sz="1500" b="1" dirty="0">
                          <a:solidFill>
                            <a:srgbClr val="065F46"/>
                          </a:solidFill>
                          <a:latin typeface="Segoe UI" pitchFamily="34" charset="0"/>
                          <a:ea typeface="Segoe UI" pitchFamily="34" charset="-122"/>
                          <a:cs typeface="Segoe UI" pitchFamily="34" charset="-120"/>
                        </a:rPr>
                        <a:t>Result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D1FAE5"/>
                    </a:solidFill>
                  </a:tcPr>
                </a:tc>
              </a:tr>
              <a:tr h="0">
                <a:tc>
                  <a:txBody>
                    <a:bodyPr/>
                    <a:lstStyle/>
                    <a:p>
                      <a:pPr algn="l" indent="0" marL="0">
                        <a:buNone/>
                      </a:pPr>
                      <a:r>
                        <a:rPr lang="en-US" sz="1500" dirty="0">
                          <a:solidFill>
                            <a:srgbClr val="1F2328"/>
                          </a:solidFill>
                          <a:latin typeface="Segoe UI" pitchFamily="34" charset="0"/>
                          <a:ea typeface="Segoe UI" pitchFamily="34" charset="-122"/>
                          <a:cs typeface="Segoe UI" pitchFamily="34" charset="-120"/>
                        </a:rPr>
                        <a:t>Item-A</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1500" dirty="0">
                          <a:solidFill>
                            <a:srgbClr val="1F2328"/>
                          </a:solidFill>
                          <a:latin typeface="Segoe UI" pitchFamily="34" charset="0"/>
                          <a:ea typeface="Segoe UI" pitchFamily="34" charset="-122"/>
                          <a:cs typeface="Segoe UI" pitchFamily="34" charset="-120"/>
                        </a:rPr>
                        <a:t>Cat-A</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1500" dirty="0">
                          <a:solidFill>
                            <a:srgbClr val="1E40AF"/>
                          </a:solidFill>
                          <a:latin typeface="Segoe UI" pitchFamily="34" charset="0"/>
                          <a:ea typeface="Segoe UI" pitchFamily="34" charset="-122"/>
                          <a:cs typeface="Segoe UI" pitchFamily="34" charset="-120"/>
                        </a:rPr>
                        <a:t>Pattern-1</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DBEAFE"/>
                    </a:solidFill>
                  </a:tcPr>
                </a:tc>
                <a:tc>
                  <a:txBody>
                    <a:bodyPr/>
                    <a:lstStyle/>
                    <a:p>
                      <a:pPr algn="ctr" indent="0" marL="0">
                        <a:buNone/>
                      </a:pPr>
                      <a:r>
                        <a:rPr lang="en-US" sz="1500" dirty="0">
                          <a:solidFill>
                            <a:srgbClr val="991B1B"/>
                          </a:solidFill>
                          <a:latin typeface="Segoe UI" pitchFamily="34" charset="0"/>
                          <a:ea typeface="Segoe UI" pitchFamily="34" charset="-122"/>
                          <a:cs typeface="Segoe UI" pitchFamily="34" charset="-120"/>
                        </a:rPr>
                        <a:t>Pattern-2</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EE2E2"/>
                    </a:solidFill>
                  </a:tcPr>
                </a:tc>
                <a:tc>
                  <a:txBody>
                    <a:bodyPr/>
                    <a:lstStyle/>
                    <a:p>
                      <a:pPr algn="ctr" indent="0" marL="0">
                        <a:buNone/>
                      </a:pPr>
                      <a:r>
                        <a:rPr lang="en-US" sz="1500" dirty="0">
                          <a:solidFill>
                            <a:srgbClr val="065F46"/>
                          </a:solidFill>
                          <a:latin typeface="Segoe UI" pitchFamily="34" charset="0"/>
                          <a:ea typeface="Segoe UI" pitchFamily="34" charset="-122"/>
                          <a:cs typeface="Segoe UI" pitchFamily="34" charset="-120"/>
                        </a:rPr>
                        <a: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D1FAE5"/>
                    </a:solidFill>
                  </a:tcPr>
                </a:tc>
              </a:tr>
              <a:tr h="0">
                <a:tc>
                  <a:txBody>
                    <a:bodyPr/>
                    <a:lstStyle/>
                    <a:p>
                      <a:pPr algn="l" indent="0" marL="0">
                        <a:buNone/>
                      </a:pPr>
                      <a:r>
                        <a:rPr lang="en-US" sz="1500" dirty="0">
                          <a:solidFill>
                            <a:srgbClr val="1F2328"/>
                          </a:solidFill>
                          <a:latin typeface="Segoe UI" pitchFamily="34" charset="0"/>
                          <a:ea typeface="Segoe UI" pitchFamily="34" charset="-122"/>
                          <a:cs typeface="Segoe UI" pitchFamily="34" charset="-120"/>
                        </a:rPr>
                        <a:t>Item-B</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l" indent="0" marL="0">
                        <a:buNone/>
                      </a:pPr>
                      <a:r>
                        <a:rPr lang="en-US" sz="1500" dirty="0">
                          <a:solidFill>
                            <a:srgbClr val="1F2328"/>
                          </a:solidFill>
                          <a:latin typeface="Segoe UI" pitchFamily="34" charset="0"/>
                          <a:ea typeface="Segoe UI" pitchFamily="34" charset="-122"/>
                          <a:cs typeface="Segoe UI" pitchFamily="34" charset="-120"/>
                        </a:rPr>
                        <a:t>Cat-B</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1500" dirty="0">
                          <a:solidFill>
                            <a:srgbClr val="1E40AF"/>
                          </a:solidFill>
                          <a:latin typeface="Segoe UI" pitchFamily="34" charset="0"/>
                          <a:ea typeface="Segoe UI" pitchFamily="34" charset="-122"/>
                          <a:cs typeface="Segoe UI" pitchFamily="34" charset="-120"/>
                        </a:rPr>
                        <a:t>Pattern-3</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DBEAFE"/>
                    </a:solidFill>
                  </a:tcPr>
                </a:tc>
                <a:tc>
                  <a:txBody>
                    <a:bodyPr/>
                    <a:lstStyle/>
                    <a:p>
                      <a:pPr algn="ctr" indent="0" marL="0">
                        <a:buNone/>
                      </a:pPr>
                      <a:r>
                        <a:rPr lang="en-US" sz="1500" dirty="0">
                          <a:solidFill>
                            <a:srgbClr val="991B1B"/>
                          </a:solidFill>
                          <a:latin typeface="Segoe UI" pitchFamily="34" charset="0"/>
                          <a:ea typeface="Segoe UI" pitchFamily="34" charset="-122"/>
                          <a:cs typeface="Segoe UI" pitchFamily="34" charset="-120"/>
                        </a:rPr>
                        <a:t>Pattern-4</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EE2E2"/>
                    </a:solidFill>
                  </a:tcPr>
                </a:tc>
                <a:tc>
                  <a:txBody>
                    <a:bodyPr/>
                    <a:lstStyle/>
                    <a:p>
                      <a:pPr algn="ctr" indent="0" marL="0">
                        <a:buNone/>
                      </a:pPr>
                      <a:r>
                        <a:rPr lang="en-US" sz="1500" dirty="0">
                          <a:solidFill>
                            <a:srgbClr val="065F46"/>
                          </a:solidFill>
                          <a:latin typeface="Segoe UI" pitchFamily="34" charset="0"/>
                          <a:ea typeface="Segoe UI" pitchFamily="34" charset="-122"/>
                          <a:cs typeface="Segoe UI" pitchFamily="34" charset="-120"/>
                        </a:rPr>
                        <a: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D1FAE5"/>
                    </a:solidFill>
                  </a:tcPr>
                </a:tc>
              </a:tr>
              <a:tr h="0">
                <a:tc>
                  <a:txBody>
                    <a:bodyPr/>
                    <a:lstStyle/>
                    <a:p>
                      <a:pPr algn="l" indent="0" marL="0">
                        <a:buNone/>
                      </a:pPr>
                      <a:r>
                        <a:rPr lang="en-US" sz="1500" dirty="0">
                          <a:solidFill>
                            <a:srgbClr val="1F2328"/>
                          </a:solidFill>
                          <a:latin typeface="Segoe UI" pitchFamily="34" charset="0"/>
                          <a:ea typeface="Segoe UI" pitchFamily="34" charset="-122"/>
                          <a:cs typeface="Segoe UI" pitchFamily="34" charset="-120"/>
                        </a:rPr>
                        <a:t>Item-C</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1500" dirty="0">
                          <a:solidFill>
                            <a:srgbClr val="1F2328"/>
                          </a:solidFill>
                          <a:latin typeface="Segoe UI" pitchFamily="34" charset="0"/>
                          <a:ea typeface="Segoe UI" pitchFamily="34" charset="-122"/>
                          <a:cs typeface="Segoe UI" pitchFamily="34" charset="-120"/>
                        </a:rPr>
                        <a:t>Cat-C</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1500" dirty="0">
                          <a:solidFill>
                            <a:srgbClr val="1E40AF"/>
                          </a:solidFill>
                          <a:latin typeface="Segoe UI" pitchFamily="34" charset="0"/>
                          <a:ea typeface="Segoe UI" pitchFamily="34" charset="-122"/>
                          <a:cs typeface="Segoe UI" pitchFamily="34" charset="-120"/>
                        </a:rPr>
                        <a:t>Pattern-1</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DBEAFE"/>
                    </a:solidFill>
                  </a:tcPr>
                </a:tc>
                <a:tc>
                  <a:txBody>
                    <a:bodyPr/>
                    <a:lstStyle/>
                    <a:p>
                      <a:pPr algn="ctr" indent="0" marL="0">
                        <a:buNone/>
                      </a:pPr>
                      <a:r>
                        <a:rPr lang="en-US" sz="1500" dirty="0">
                          <a:solidFill>
                            <a:srgbClr val="991B1B"/>
                          </a:solidFill>
                          <a:latin typeface="Segoe UI" pitchFamily="34" charset="0"/>
                          <a:ea typeface="Segoe UI" pitchFamily="34" charset="-122"/>
                          <a:cs typeface="Segoe UI" pitchFamily="34" charset="-120"/>
                        </a:rPr>
                        <a:t>Pattern-2</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EE2E2"/>
                    </a:solidFill>
                  </a:tcPr>
                </a:tc>
                <a:tc>
                  <a:txBody>
                    <a:bodyPr/>
                    <a:lstStyle/>
                    <a:p>
                      <a:pPr algn="ctr" indent="0" marL="0">
                        <a:buNone/>
                      </a:pPr>
                      <a:r>
                        <a:rPr lang="en-US" sz="1500" dirty="0">
                          <a:solidFill>
                            <a:srgbClr val="065F46"/>
                          </a:solidFill>
                          <a:latin typeface="Segoe UI" pitchFamily="34" charset="0"/>
                          <a:ea typeface="Segoe UI" pitchFamily="34" charset="-122"/>
                          <a:cs typeface="Segoe UI" pitchFamily="34" charset="-120"/>
                        </a:rPr>
                        <a: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D1FAE5"/>
                    </a:solidFill>
                  </a:tcPr>
                </a:tc>
              </a:tr>
              <a:tr h="0">
                <a:tc>
                  <a:txBody>
                    <a:bodyPr/>
                    <a:lstStyle/>
                    <a:p>
                      <a:pPr algn="l" indent="0" marL="0">
                        <a:buNone/>
                      </a:pPr>
                      <a:r>
                        <a:rPr lang="en-US" sz="1500" dirty="0">
                          <a:solidFill>
                            <a:srgbClr val="1F2328"/>
                          </a:solidFill>
                          <a:latin typeface="Segoe UI" pitchFamily="34" charset="0"/>
                          <a:ea typeface="Segoe UI" pitchFamily="34" charset="-122"/>
                          <a:cs typeface="Segoe UI" pitchFamily="34" charset="-120"/>
                        </a:rPr>
                        <a:t>Item-D</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l" indent="0" marL="0">
                        <a:buNone/>
                      </a:pPr>
                      <a:r>
                        <a:rPr lang="en-US" sz="1500" dirty="0">
                          <a:solidFill>
                            <a:srgbClr val="1F2328"/>
                          </a:solidFill>
                          <a:latin typeface="Segoe UI" pitchFamily="34" charset="0"/>
                          <a:ea typeface="Segoe UI" pitchFamily="34" charset="-122"/>
                          <a:cs typeface="Segoe UI" pitchFamily="34" charset="-120"/>
                        </a:rPr>
                        <a:t>Cat-D</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1500" dirty="0">
                          <a:solidFill>
                            <a:srgbClr val="1E40AF"/>
                          </a:solidFill>
                          <a:latin typeface="Segoe UI" pitchFamily="34" charset="0"/>
                          <a:ea typeface="Segoe UI" pitchFamily="34" charset="-122"/>
                          <a:cs typeface="Segoe UI" pitchFamily="34" charset="-120"/>
                        </a:rPr>
                        <a:t>Pattern-5</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DBEAFE"/>
                    </a:solidFill>
                  </a:tcPr>
                </a:tc>
                <a:tc>
                  <a:txBody>
                    <a:bodyPr/>
                    <a:lstStyle/>
                    <a:p>
                      <a:pPr algn="ctr" indent="0" marL="0">
                        <a:buNone/>
                      </a:pPr>
                      <a:r>
                        <a:rPr lang="en-US" sz="1500" dirty="0">
                          <a:solidFill>
                            <a:srgbClr val="991B1B"/>
                          </a:solidFill>
                          <a:latin typeface="Segoe UI" pitchFamily="34" charset="0"/>
                          <a:ea typeface="Segoe UI" pitchFamily="34" charset="-122"/>
                          <a:cs typeface="Segoe UI" pitchFamily="34" charset="-120"/>
                        </a:rPr>
                        <a:t>Pattern-6</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EE2E2"/>
                    </a:solidFill>
                  </a:tcPr>
                </a:tc>
                <a:tc>
                  <a:txBody>
                    <a:bodyPr/>
                    <a:lstStyle/>
                    <a:p>
                      <a:pPr algn="ctr" indent="0" marL="0">
                        <a:buNone/>
                      </a:pPr>
                      <a:r>
                        <a:rPr lang="en-US" sz="1500" dirty="0">
                          <a:solidFill>
                            <a:srgbClr val="065F46"/>
                          </a:solidFill>
                          <a:latin typeface="Segoe UI" pitchFamily="34" charset="0"/>
                          <a:ea typeface="Segoe UI" pitchFamily="34" charset="-122"/>
                          <a:cs typeface="Segoe UI" pitchFamily="34" charset="-120"/>
                        </a:rPr>
                        <a: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D1FAE5"/>
                    </a:solidFill>
                  </a:tcPr>
                </a:tc>
              </a:tr>
            </a:tbl>
          </a:graphicData>
        </a:graphic>
      </p:graphicFrame>
      <p:sp>
        <p:nvSpPr>
          <p:cNvPr id="4" name="Text 1"/>
          <p:cNvSpPr/>
          <p:nvPr/>
        </p:nvSpPr>
        <p:spPr>
          <a:xfrm>
            <a:off x="747713" y="4703415"/>
            <a:ext cx="11001375" cy="285750"/>
          </a:xfrm>
          <a:prstGeom prst="rect">
            <a:avLst/>
          </a:prstGeom>
          <a:noFill/>
          <a:ln/>
        </p:spPr>
        <p:txBody>
          <a:bodyPr wrap="square" lIns="0" tIns="0" rIns="0" bIns="0" rtlCol="0" anchor="t"/>
          <a:lstStyle/>
          <a:p>
            <a:pPr algn="l" indent="0" marL="0">
              <a:lnSpc>
                <a:spcPct val="150000"/>
              </a:lnSpc>
              <a:buNone/>
            </a:pPr>
            <a:r>
              <a:rPr lang="en-US" sz="1500" b="1" dirty="0">
                <a:solidFill>
                  <a:srgbClr val="1F2328"/>
                </a:solidFill>
                <a:latin typeface="Segoe UI" pitchFamily="34" charset="0"/>
                <a:ea typeface="Segoe UI" pitchFamily="34" charset="-122"/>
                <a:cs typeface="Segoe UI" pitchFamily="34" charset="-120"/>
              </a:rPr>
              <a:t>Column 3 (blue), column 4 (red), and column 5 (green) should be colour-coded.</a:t>
            </a:r>
            <a:endParaRPr lang="en-US" sz="1500"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821507"/>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45: Chat bubble UI</a:t>
            </a:r>
            <a:endParaRPr lang="en-US" sz="3480" dirty="0"/>
          </a:p>
        </p:txBody>
      </p:sp>
      <p:sp>
        <p:nvSpPr>
          <p:cNvPr id="3" name="Shape 1"/>
          <p:cNvSpPr/>
          <p:nvPr/>
        </p:nvSpPr>
        <p:spPr>
          <a:xfrm>
            <a:off x="8944570" y="2658814"/>
            <a:ext cx="2499717" cy="404813"/>
          </a:xfrm>
          <a:prstGeom prst="roundRect">
            <a:avLst>
              <a:gd name="adj" fmla="val 112941"/>
            </a:avLst>
          </a:prstGeom>
          <a:solidFill>
            <a:srgbClr val="DCF8C6"/>
          </a:solidFill>
          <a:ln w="6350">
            <a:solidFill>
              <a:srgbClr val="CCCCCC"/>
            </a:solidFill>
            <a:prstDash val="solid"/>
          </a:ln>
        </p:spPr>
      </p:sp>
      <p:sp>
        <p:nvSpPr>
          <p:cNvPr id="4" name="Text 2"/>
          <p:cNvSpPr/>
          <p:nvPr/>
        </p:nvSpPr>
        <p:spPr>
          <a:xfrm>
            <a:off x="8944570" y="2658814"/>
            <a:ext cx="2575917" cy="404813"/>
          </a:xfrm>
          <a:prstGeom prst="rect">
            <a:avLst/>
          </a:prstGeom>
          <a:noFill/>
          <a:ln/>
        </p:spPr>
        <p:txBody>
          <a:bodyPr wrap="square" lIns="133350" tIns="95250" rIns="133350" bIns="95250" rtlCol="0" anchor="t"/>
          <a:lstStyle/>
          <a:p>
            <a:pPr algn="l" indent="0" marL="0">
              <a:lnSpc>
                <a:spcPct val="150000"/>
              </a:lnSpc>
              <a:buNone/>
            </a:pPr>
            <a:r>
              <a:rPr lang="en-US" sz="1125" dirty="0">
                <a:solidFill>
                  <a:srgbClr val="1E293B"/>
                </a:solidFill>
                <a:latin typeface="Segoe UI" pitchFamily="34" charset="0"/>
                <a:ea typeface="Segoe UI" pitchFamily="34" charset="-122"/>
                <a:cs typeface="Segoe UI" pitchFamily="34" charset="-120"/>
              </a:rPr>
              <a:t>Alpha beta gamma delta epsilon?</a:t>
            </a:r>
            <a:endParaRPr lang="en-US" sz="1125" dirty="0"/>
          </a:p>
        </p:txBody>
      </p:sp>
      <p:sp>
        <p:nvSpPr>
          <p:cNvPr id="5" name="Shape 3"/>
          <p:cNvSpPr/>
          <p:nvPr/>
        </p:nvSpPr>
        <p:spPr>
          <a:xfrm>
            <a:off x="747713" y="3158877"/>
            <a:ext cx="2298353" cy="852488"/>
          </a:xfrm>
          <a:prstGeom prst="roundRect">
            <a:avLst>
              <a:gd name="adj" fmla="val 38351"/>
            </a:avLst>
          </a:prstGeom>
          <a:solidFill>
            <a:srgbClr val="FFFFFF"/>
          </a:solidFill>
          <a:ln w="9525">
            <a:solidFill>
              <a:srgbClr val="E2E8F0"/>
            </a:solidFill>
            <a:prstDash val="solid"/>
          </a:ln>
        </p:spPr>
      </p:sp>
      <p:sp>
        <p:nvSpPr>
          <p:cNvPr id="6" name="Text 4"/>
          <p:cNvSpPr/>
          <p:nvPr/>
        </p:nvSpPr>
        <p:spPr>
          <a:xfrm>
            <a:off x="747713" y="3158877"/>
            <a:ext cx="2374553" cy="852488"/>
          </a:xfrm>
          <a:prstGeom prst="rect">
            <a:avLst/>
          </a:prstGeom>
          <a:noFill/>
          <a:ln/>
        </p:spPr>
        <p:txBody>
          <a:bodyPr wrap="square" lIns="133350" tIns="95250" rIns="133350" bIns="95250" rtlCol="0" anchor="t"/>
          <a:lstStyle/>
          <a:p>
            <a:pPr algn="l" indent="0" marL="0">
              <a:lnSpc>
                <a:spcPct val="150000"/>
              </a:lnSpc>
              <a:buNone/>
            </a:pPr>
            <a:r>
              <a:rPr lang="en-US" sz="1125" dirty="0">
                <a:solidFill>
                  <a:srgbClr val="1E293B"/>
                </a:solidFill>
                <a:latin typeface="Segoe UI" pitchFamily="34" charset="0"/>
                <a:ea typeface="Segoe UI" pitchFamily="34" charset="-122"/>
                <a:cs typeface="Segoe UI" pitchFamily="34" charset="-120"/>
              </a:rPr>
              <a:t>Zeta eta, two options.</a:t>
            </a:r>
            <a:pPr algn="l" indent="0" marL="0">
              <a:lnSpc>
                <a:spcPct val="150000"/>
              </a:lnSpc>
              <a:buNone/>
            </a:pPr>
            <a:endParaRPr lang="en-US" sz="1125" dirty="0"/>
          </a:p>
          <a:p>
            <a:pPr algn="l" indent="0" marL="0">
              <a:lnSpc>
                <a:spcPct val="150000"/>
              </a:lnSpc>
              <a:buNone/>
            </a:pPr>
            <a:r>
              <a:rPr lang="en-US" sz="1125" b="1" dirty="0">
                <a:solidFill>
                  <a:srgbClr val="1E293B"/>
                </a:solidFill>
                <a:latin typeface="Segoe UI" pitchFamily="34" charset="0"/>
                <a:ea typeface="Segoe UI" pitchFamily="34" charset="-122"/>
                <a:cs typeface="Segoe UI" pitchFamily="34" charset="-120"/>
              </a:rPr>
              <a:t>1. Method-A</a:t>
            </a:r>
            <a:pPr algn="l" indent="0" marL="0">
              <a:lnSpc>
                <a:spcPct val="150000"/>
              </a:lnSpc>
              <a:buNone/>
            </a:pPr>
            <a:r>
              <a:rPr lang="en-US" sz="1125" dirty="0">
                <a:solidFill>
                  <a:srgbClr val="1E293B"/>
                </a:solidFill>
                <a:latin typeface="Segoe UI" pitchFamily="34" charset="0"/>
                <a:ea typeface="Segoe UI" pitchFamily="34" charset="-122"/>
                <a:cs typeface="Segoe UI" pitchFamily="34" charset="-120"/>
              </a:rPr>
              <a:t>: theta iota kappa</a:t>
            </a:r>
            <a:pPr algn="l" indent="0" marL="0">
              <a:lnSpc>
                <a:spcPct val="150000"/>
              </a:lnSpc>
              <a:buNone/>
            </a:pPr>
            <a:endParaRPr lang="en-US" sz="1125" dirty="0"/>
          </a:p>
          <a:p>
            <a:pPr algn="l" indent="0" marL="0">
              <a:lnSpc>
                <a:spcPct val="150000"/>
              </a:lnSpc>
              <a:buNone/>
            </a:pPr>
            <a:r>
              <a:rPr lang="en-US" sz="1125" b="1" dirty="0">
                <a:solidFill>
                  <a:srgbClr val="1E293B"/>
                </a:solidFill>
                <a:latin typeface="Segoe UI" pitchFamily="34" charset="0"/>
                <a:ea typeface="Segoe UI" pitchFamily="34" charset="-122"/>
                <a:cs typeface="Segoe UI" pitchFamily="34" charset="-120"/>
              </a:rPr>
              <a:t>2. Method-B</a:t>
            </a:r>
            <a:pPr algn="l" indent="0" marL="0">
              <a:lnSpc>
                <a:spcPct val="150000"/>
              </a:lnSpc>
              <a:buNone/>
            </a:pPr>
            <a:r>
              <a:rPr lang="en-US" sz="1125" dirty="0">
                <a:solidFill>
                  <a:srgbClr val="1E293B"/>
                </a:solidFill>
                <a:latin typeface="Segoe UI" pitchFamily="34" charset="0"/>
                <a:ea typeface="Segoe UI" pitchFamily="34" charset="-122"/>
                <a:cs typeface="Segoe UI" pitchFamily="34" charset="-120"/>
              </a:rPr>
              <a:t>: lambda mu nu</a:t>
            </a:r>
            <a:endParaRPr lang="en-US" sz="1125" dirty="0"/>
          </a:p>
        </p:txBody>
      </p:sp>
      <p:sp>
        <p:nvSpPr>
          <p:cNvPr id="7" name="Shape 5"/>
          <p:cNvSpPr/>
          <p:nvPr/>
        </p:nvSpPr>
        <p:spPr>
          <a:xfrm>
            <a:off x="9267379" y="4106614"/>
            <a:ext cx="2176909" cy="404813"/>
          </a:xfrm>
          <a:prstGeom prst="roundRect">
            <a:avLst>
              <a:gd name="adj" fmla="val 112941"/>
            </a:avLst>
          </a:prstGeom>
          <a:solidFill>
            <a:srgbClr val="DCF8C6"/>
          </a:solidFill>
          <a:ln w="6350">
            <a:solidFill>
              <a:srgbClr val="CCCCCC"/>
            </a:solidFill>
            <a:prstDash val="solid"/>
          </a:ln>
        </p:spPr>
      </p:sp>
      <p:sp>
        <p:nvSpPr>
          <p:cNvPr id="8" name="Text 6"/>
          <p:cNvSpPr/>
          <p:nvPr/>
        </p:nvSpPr>
        <p:spPr>
          <a:xfrm>
            <a:off x="9267379" y="4106614"/>
            <a:ext cx="2253109" cy="404813"/>
          </a:xfrm>
          <a:prstGeom prst="rect">
            <a:avLst/>
          </a:prstGeom>
          <a:noFill/>
          <a:ln/>
        </p:spPr>
        <p:txBody>
          <a:bodyPr wrap="square" lIns="133350" tIns="95250" rIns="133350" bIns="95250" rtlCol="0" anchor="t"/>
          <a:lstStyle/>
          <a:p>
            <a:pPr algn="l" indent="0" marL="0">
              <a:lnSpc>
                <a:spcPct val="150000"/>
              </a:lnSpc>
              <a:buNone/>
            </a:pPr>
            <a:r>
              <a:rPr lang="en-US" sz="1125" dirty="0">
                <a:solidFill>
                  <a:srgbClr val="1E293B"/>
                </a:solidFill>
                <a:latin typeface="Segoe UI" pitchFamily="34" charset="0"/>
                <a:ea typeface="Segoe UI" pitchFamily="34" charset="-122"/>
                <a:cs typeface="Segoe UI" pitchFamily="34" charset="-120"/>
              </a:rPr>
              <a:t>Xi omicron pi rho sigma tau?</a:t>
            </a:r>
            <a:endParaRPr lang="en-US" sz="1125" dirty="0"/>
          </a:p>
        </p:txBody>
      </p:sp>
      <p:sp>
        <p:nvSpPr>
          <p:cNvPr id="9" name="Shape 7"/>
          <p:cNvSpPr/>
          <p:nvPr/>
        </p:nvSpPr>
        <p:spPr>
          <a:xfrm>
            <a:off x="747713" y="4606677"/>
            <a:ext cx="5599509" cy="429816"/>
          </a:xfrm>
          <a:prstGeom prst="roundRect">
            <a:avLst>
              <a:gd name="adj" fmla="val 106371"/>
            </a:avLst>
          </a:prstGeom>
          <a:solidFill>
            <a:srgbClr val="FFFFFF"/>
          </a:solidFill>
          <a:ln w="9525">
            <a:solidFill>
              <a:srgbClr val="E2E8F0"/>
            </a:solidFill>
            <a:prstDash val="solid"/>
          </a:ln>
        </p:spPr>
      </p:sp>
      <p:sp>
        <p:nvSpPr>
          <p:cNvPr id="10" name="Text 8"/>
          <p:cNvSpPr/>
          <p:nvPr/>
        </p:nvSpPr>
        <p:spPr>
          <a:xfrm>
            <a:off x="747713" y="4606677"/>
            <a:ext cx="5675709" cy="429816"/>
          </a:xfrm>
          <a:prstGeom prst="rect">
            <a:avLst/>
          </a:prstGeom>
          <a:noFill/>
          <a:ln/>
        </p:spPr>
        <p:txBody>
          <a:bodyPr wrap="square" lIns="133350" tIns="95250" rIns="133350" bIns="95250" rtlCol="0" anchor="t"/>
          <a:lstStyle/>
          <a:p>
            <a:pPr algn="l" indent="0" marL="0">
              <a:lnSpc>
                <a:spcPct val="150000"/>
              </a:lnSpc>
              <a:buNone/>
            </a:pPr>
            <a:r>
              <a:rPr lang="en-US" sz="1125" dirty="0">
                <a:solidFill>
                  <a:srgbClr val="1E293B"/>
                </a:solidFill>
                <a:latin typeface="Segoe UI" pitchFamily="34" charset="0"/>
                <a:ea typeface="Segoe UI" pitchFamily="34" charset="-122"/>
                <a:cs typeface="Segoe UI" pitchFamily="34" charset="-120"/>
              </a:rPr>
              <a:t>A </a:t>
            </a:r>
            <a:pPr algn="l" indent="0" marL="0">
              <a:lnSpc>
                <a:spcPct val="150000"/>
              </a:lnSpc>
              <a:buNone/>
            </a:pPr>
            <a:r>
              <a:rPr lang="en-US" sz="956" dirty="0">
                <a:solidFill>
                  <a:srgbClr val="1E293B"/>
                </a:solidFill>
                <a:highlight>
                  <a:srgbClr val="F0F1F3"/>
                </a:highlight>
                <a:latin typeface="Consolas" pitchFamily="34" charset="0"/>
                <a:ea typeface="Consolas" pitchFamily="34" charset="-122"/>
                <a:cs typeface="Consolas" pitchFamily="34" charset="-120"/>
              </a:rPr>
              <a:t>upsilon</a:t>
            </a:r>
            <a:pPr algn="l" indent="0" marL="0">
              <a:lnSpc>
                <a:spcPct val="150000"/>
              </a:lnSpc>
              <a:buNone/>
            </a:pPr>
            <a:r>
              <a:rPr lang="en-US" sz="1125" dirty="0">
                <a:solidFill>
                  <a:srgbClr val="1E293B"/>
                </a:solidFill>
                <a:latin typeface="Segoe UI" pitchFamily="34" charset="0"/>
                <a:ea typeface="Segoe UI" pitchFamily="34" charset="-122"/>
                <a:cs typeface="Segoe UI" pitchFamily="34" charset="-120"/>
              </a:rPr>
              <a:t>-based phi pattern is common. It works well for chi psi omega items.</a:t>
            </a:r>
            <a:endParaRPr lang="en-US" sz="112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710779"/>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46: box-shadow cards</a:t>
            </a:r>
            <a:endParaRPr lang="en-US" sz="3480" dirty="0"/>
          </a:p>
        </p:txBody>
      </p:sp>
      <p:sp>
        <p:nvSpPr>
          <p:cNvPr id="3" name="Shape 1"/>
          <p:cNvSpPr/>
          <p:nvPr/>
        </p:nvSpPr>
        <p:spPr>
          <a:xfrm>
            <a:off x="747713" y="2548086"/>
            <a:ext cx="5253038" cy="2599134"/>
          </a:xfrm>
          <a:prstGeom prst="roundRect">
            <a:avLst>
              <a:gd name="adj" fmla="val 3094"/>
            </a:avLst>
          </a:prstGeom>
          <a:solidFill>
            <a:srgbClr val="FFFFFF"/>
          </a:solidFill>
          <a:ln w="6350">
            <a:solidFill>
              <a:srgbClr val="CCCCCC"/>
            </a:solidFill>
            <a:prstDash val="solid"/>
          </a:ln>
        </p:spPr>
      </p:sp>
      <p:sp>
        <p:nvSpPr>
          <p:cNvPr id="4" name="Text 2"/>
          <p:cNvSpPr/>
          <p:nvPr/>
        </p:nvSpPr>
        <p:spPr>
          <a:xfrm>
            <a:off x="900113" y="2929086"/>
            <a:ext cx="4948238"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a:t>
            </a:r>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 Label-A</a:t>
            </a:r>
            <a:endParaRPr lang="en-US" sz="2392" dirty="0"/>
          </a:p>
        </p:txBody>
      </p:sp>
      <p:sp>
        <p:nvSpPr>
          <p:cNvPr id="5" name="Text 3"/>
          <p:cNvSpPr/>
          <p:nvPr/>
        </p:nvSpPr>
        <p:spPr>
          <a:xfrm>
            <a:off x="900113" y="3461296"/>
            <a:ext cx="4948238" cy="1381125"/>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Label-B: </a:t>
            </a:r>
            <a:pPr algn="l" marL="342900" indent="-342900">
              <a:lnSpc>
                <a:spcPct val="150000"/>
              </a:lnSpc>
              <a:buSzPct val="100000"/>
              <a:buChar char="•"/>
            </a:pPr>
            <a:r>
              <a:rPr lang="en-US" sz="2175" b="1" dirty="0">
                <a:solidFill>
                  <a:srgbClr val="1F2328"/>
                </a:solidFill>
                <a:latin typeface="Segoe UI" pitchFamily="34" charset="0"/>
                <a:ea typeface="Segoe UI" pitchFamily="34" charset="-122"/>
                <a:cs typeface="Segoe UI" pitchFamily="34" charset="-120"/>
              </a:rPr>
              <a:t>val-1234</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Label-C: </a:t>
            </a:r>
            <a:pPr algn="l" marL="342900" indent="-342900">
              <a:lnSpc>
                <a:spcPct val="150000"/>
              </a:lnSpc>
              <a:buSzPct val="100000"/>
              <a:buChar char="•"/>
            </a:pPr>
            <a:r>
              <a:rPr lang="en-US" sz="2175" b="1" dirty="0">
                <a:solidFill>
                  <a:srgbClr val="1F2328"/>
                </a:solidFill>
                <a:latin typeface="Segoe UI" pitchFamily="34" charset="0"/>
                <a:ea typeface="Segoe UI" pitchFamily="34" charset="-122"/>
                <a:cs typeface="Segoe UI" pitchFamily="34" charset="-120"/>
              </a:rPr>
              <a:t>val-98</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Label-D: val-2 /uu</a:t>
            </a:r>
            <a:endParaRPr lang="en-US" sz="2175" dirty="0"/>
          </a:p>
        </p:txBody>
      </p:sp>
      <p:sp>
        <p:nvSpPr>
          <p:cNvPr id="6" name="Shape 4"/>
          <p:cNvSpPr/>
          <p:nvPr/>
        </p:nvSpPr>
        <p:spPr>
          <a:xfrm>
            <a:off x="6191250" y="2548086"/>
            <a:ext cx="5253038" cy="2599134"/>
          </a:xfrm>
          <a:prstGeom prst="roundRect">
            <a:avLst>
              <a:gd name="adj" fmla="val 3094"/>
            </a:avLst>
          </a:prstGeom>
          <a:solidFill>
            <a:srgbClr val="FFFFFF"/>
          </a:solidFill>
          <a:ln w="6350">
            <a:solidFill>
              <a:srgbClr val="CCCCCC"/>
            </a:solidFill>
            <a:prstDash val="solid"/>
          </a:ln>
        </p:spPr>
      </p:sp>
      <p:sp>
        <p:nvSpPr>
          <p:cNvPr id="7" name="Shape 5"/>
          <p:cNvSpPr/>
          <p:nvPr/>
        </p:nvSpPr>
        <p:spPr>
          <a:xfrm>
            <a:off x="6191250" y="2548086"/>
            <a:ext cx="38100" cy="2599134"/>
          </a:xfrm>
          <a:prstGeom prst="rect">
            <a:avLst/>
          </a:prstGeom>
          <a:solidFill>
            <a:srgbClr val="EA580C"/>
          </a:solidFill>
          <a:ln w="12700">
            <a:solidFill>
              <a:srgbClr val="EA580C"/>
            </a:solidFill>
            <a:prstDash val="solid"/>
          </a:ln>
        </p:spPr>
      </p:sp>
      <p:sp>
        <p:nvSpPr>
          <p:cNvPr id="8" name="Text 6"/>
          <p:cNvSpPr/>
          <p:nvPr/>
        </p:nvSpPr>
        <p:spPr>
          <a:xfrm>
            <a:off x="6381750" y="2929086"/>
            <a:ext cx="4910138"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a:t>
            </a:r>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 Note</a:t>
            </a:r>
            <a:endParaRPr lang="en-US" sz="2392" dirty="0"/>
          </a:p>
        </p:txBody>
      </p:sp>
      <p:sp>
        <p:nvSpPr>
          <p:cNvPr id="9" name="Text 7"/>
          <p:cNvSpPr/>
          <p:nvPr/>
        </p:nvSpPr>
        <p:spPr>
          <a:xfrm>
            <a:off x="6381750" y="3461296"/>
            <a:ext cx="5214938" cy="1243013"/>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Watch out for limit —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val-60 items</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per /uu max.</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Exceeding will return a val-429 result.</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242989"/>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47: Note box + strong + code mixed</a:t>
            </a:r>
            <a:endParaRPr lang="en-US" sz="3480" dirty="0"/>
          </a:p>
        </p:txBody>
      </p:sp>
      <p:sp>
        <p:nvSpPr>
          <p:cNvPr id="3" name="Shape 1"/>
          <p:cNvSpPr/>
          <p:nvPr/>
        </p:nvSpPr>
        <p:spPr>
          <a:xfrm>
            <a:off x="747713" y="3080296"/>
            <a:ext cx="10696575" cy="410766"/>
          </a:xfrm>
          <a:prstGeom prst="rect">
            <a:avLst/>
          </a:prstGeom>
          <a:solidFill>
            <a:srgbClr val="FFF7ED"/>
          </a:solidFill>
          <a:ln/>
        </p:spPr>
      </p:sp>
      <p:sp>
        <p:nvSpPr>
          <p:cNvPr id="4" name="Shape 2"/>
          <p:cNvSpPr/>
          <p:nvPr/>
        </p:nvSpPr>
        <p:spPr>
          <a:xfrm>
            <a:off x="747713" y="3080296"/>
            <a:ext cx="57150" cy="410766"/>
          </a:xfrm>
          <a:prstGeom prst="rect">
            <a:avLst/>
          </a:prstGeom>
          <a:solidFill>
            <a:srgbClr val="EA580C"/>
          </a:solidFill>
          <a:ln w="12700">
            <a:solidFill>
              <a:srgbClr val="EA580C"/>
            </a:solidFill>
            <a:prstDash val="solid"/>
          </a:ln>
        </p:spPr>
      </p:sp>
      <p:sp>
        <p:nvSpPr>
          <p:cNvPr id="5" name="Text 3"/>
          <p:cNvSpPr/>
          <p:nvPr/>
        </p:nvSpPr>
        <p:spPr>
          <a:xfrm>
            <a:off x="747713" y="3080296"/>
            <a:ext cx="11077575" cy="410766"/>
          </a:xfrm>
          <a:prstGeom prst="rect">
            <a:avLst/>
          </a:prstGeom>
          <a:noFill/>
          <a:ln/>
        </p:spPr>
        <p:txBody>
          <a:bodyPr wrap="square" lIns="133350" tIns="95250" rIns="133350" bIns="95250" rtlCol="0" anchor="t"/>
          <a:lstStyle/>
          <a:p>
            <a:pPr algn="l" indent="0" marL="0">
              <a:lnSpc>
                <a:spcPct val="150000"/>
              </a:lnSpc>
              <a:buNone/>
            </a:pPr>
            <a:r>
              <a:rPr lang="en-US" sz="1125" b="1" dirty="0">
                <a:solidFill>
                  <a:srgbClr val="1F2328"/>
                </a:solidFill>
                <a:latin typeface="Segoe UI" pitchFamily="34" charset="0"/>
                <a:ea typeface="Segoe UI" pitchFamily="34" charset="-122"/>
                <a:cs typeface="Segoe UI" pitchFamily="34" charset="-120"/>
              </a:rPr>
              <a:t>ℹ️ Note:</a:t>
            </a:r>
            <a:pPr algn="l" indent="0" marL="0">
              <a:lnSpc>
                <a:spcPct val="150000"/>
              </a:lnSpc>
              <a:buNone/>
            </a:pPr>
            <a:r>
              <a:rPr lang="en-US" sz="1125" dirty="0">
                <a:solidFill>
                  <a:srgbClr val="1F2328"/>
                </a:solidFill>
                <a:latin typeface="Segoe UI" pitchFamily="34" charset="0"/>
                <a:ea typeface="Segoe UI" pitchFamily="34" charset="-122"/>
                <a:cs typeface="Segoe UI" pitchFamily="34" charset="-120"/>
              </a:rPr>
              <a:t> Add value to </a:t>
            </a:r>
            <a:pPr algn="l" indent="0" marL="0">
              <a:lnSpc>
                <a:spcPct val="150000"/>
              </a:lnSpc>
              <a:buNone/>
            </a:pPr>
            <a:r>
              <a:rPr lang="en-US" sz="956" dirty="0">
                <a:solidFill>
                  <a:srgbClr val="1F2328"/>
                </a:solidFill>
                <a:highlight>
                  <a:srgbClr val="F0F1F3"/>
                </a:highlight>
                <a:latin typeface="Consolas" pitchFamily="34" charset="0"/>
                <a:ea typeface="Consolas" pitchFamily="34" charset="-122"/>
                <a:cs typeface="Consolas" pitchFamily="34" charset="-120"/>
              </a:rPr>
              <a:t>item.cfg</a:t>
            </a:r>
            <a:pPr algn="l" indent="0" marL="0">
              <a:lnSpc>
                <a:spcPct val="150000"/>
              </a:lnSpc>
              <a:buNone/>
            </a:pPr>
            <a:r>
              <a:rPr lang="en-US" sz="1125" dirty="0">
                <a:solidFill>
                  <a:srgbClr val="1F2328"/>
                </a:solidFill>
                <a:latin typeface="Segoe UI" pitchFamily="34" charset="0"/>
                <a:ea typeface="Segoe UI" pitchFamily="34" charset="-122"/>
                <a:cs typeface="Segoe UI" pitchFamily="34" charset="-120"/>
              </a:rPr>
              <a:t>. </a:t>
            </a:r>
            <a:pPr algn="l" indent="0" marL="0">
              <a:lnSpc>
                <a:spcPct val="150000"/>
              </a:lnSpc>
              <a:buNone/>
            </a:pPr>
            <a:r>
              <a:rPr lang="en-US" sz="1125" b="1" dirty="0">
                <a:solidFill>
                  <a:srgbClr val="1F2328"/>
                </a:solidFill>
                <a:latin typeface="Segoe UI" pitchFamily="34" charset="0"/>
                <a:ea typeface="Segoe UI" pitchFamily="34" charset="-122"/>
                <a:cs typeface="Segoe UI" pitchFamily="34" charset="-120"/>
              </a:rPr>
              <a:t>Do not replace</a:t>
            </a:r>
            <a:pPr algn="l" indent="0" marL="0">
              <a:lnSpc>
                <a:spcPct val="150000"/>
              </a:lnSpc>
              <a:buNone/>
            </a:pPr>
            <a:r>
              <a:rPr lang="en-US" sz="1125" dirty="0">
                <a:solidFill>
                  <a:srgbClr val="1F2328"/>
                </a:solidFill>
                <a:latin typeface="Segoe UI" pitchFamily="34" charset="0"/>
                <a:ea typeface="Segoe UI" pitchFamily="34" charset="-122"/>
                <a:cs typeface="Segoe UI" pitchFamily="34" charset="-120"/>
              </a:rPr>
              <a:t> existing items — append instead.</a:t>
            </a:r>
            <a:endParaRPr lang="en-US" sz="1125" dirty="0"/>
          </a:p>
        </p:txBody>
      </p:sp>
      <p:sp>
        <p:nvSpPr>
          <p:cNvPr id="6" name="Text 4"/>
          <p:cNvSpPr/>
          <p:nvPr/>
        </p:nvSpPr>
        <p:spPr>
          <a:xfrm>
            <a:off x="747713" y="3643461"/>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Normal paragraph text follows the note box.</a:t>
            </a:r>
            <a:endParaRPr lang="en-US" sz="2175" dirty="0"/>
          </a:p>
        </p:txBody>
      </p:sp>
      <p:sp>
        <p:nvSpPr>
          <p:cNvPr id="7" name="Shape 5"/>
          <p:cNvSpPr/>
          <p:nvPr/>
        </p:nvSpPr>
        <p:spPr>
          <a:xfrm>
            <a:off x="747713" y="4210199"/>
            <a:ext cx="10696575" cy="404813"/>
          </a:xfrm>
          <a:prstGeom prst="rect">
            <a:avLst/>
          </a:prstGeom>
          <a:solidFill>
            <a:srgbClr val="FEF2F2"/>
          </a:solidFill>
          <a:ln/>
        </p:spPr>
      </p:sp>
      <p:sp>
        <p:nvSpPr>
          <p:cNvPr id="8" name="Shape 6"/>
          <p:cNvSpPr/>
          <p:nvPr/>
        </p:nvSpPr>
        <p:spPr>
          <a:xfrm>
            <a:off x="747713" y="4210199"/>
            <a:ext cx="57150" cy="404813"/>
          </a:xfrm>
          <a:prstGeom prst="rect">
            <a:avLst/>
          </a:prstGeom>
          <a:solidFill>
            <a:srgbClr val="DC2626"/>
          </a:solidFill>
          <a:ln w="12700">
            <a:solidFill>
              <a:srgbClr val="DC2626"/>
            </a:solidFill>
            <a:prstDash val="solid"/>
          </a:ln>
        </p:spPr>
      </p:sp>
      <p:sp>
        <p:nvSpPr>
          <p:cNvPr id="9" name="Text 7"/>
          <p:cNvSpPr/>
          <p:nvPr/>
        </p:nvSpPr>
        <p:spPr>
          <a:xfrm>
            <a:off x="747713" y="4210199"/>
            <a:ext cx="11077575" cy="404813"/>
          </a:xfrm>
          <a:prstGeom prst="rect">
            <a:avLst/>
          </a:prstGeom>
          <a:noFill/>
          <a:ln/>
        </p:spPr>
        <p:txBody>
          <a:bodyPr wrap="square" lIns="133350" tIns="95250" rIns="133350" bIns="95250" rtlCol="0" anchor="t"/>
          <a:lstStyle/>
          <a:p>
            <a:pPr algn="l" indent="0" marL="0">
              <a:lnSpc>
                <a:spcPct val="150000"/>
              </a:lnSpc>
              <a:buNone/>
            </a:pPr>
            <a:r>
              <a:rPr lang="en-US" sz="1125" b="1" dirty="0">
                <a:solidFill>
                  <a:srgbClr val="1F2328"/>
                </a:solidFill>
                <a:latin typeface="Segoe UI" pitchFamily="34" charset="0"/>
                <a:ea typeface="Segoe UI" pitchFamily="34" charset="-122"/>
                <a:cs typeface="Segoe UI" pitchFamily="34" charset="-120"/>
              </a:rPr>
              <a:t>⚠️ Warning:</a:t>
            </a:r>
            <a:pPr algn="l" indent="0" marL="0">
              <a:lnSpc>
                <a:spcPct val="150000"/>
              </a:lnSpc>
              <a:buNone/>
            </a:pPr>
            <a:r>
              <a:rPr lang="en-US" sz="1125" dirty="0">
                <a:solidFill>
                  <a:srgbClr val="1F2328"/>
                </a:solidFill>
                <a:latin typeface="Segoe UI" pitchFamily="34" charset="0"/>
                <a:ea typeface="Segoe UI" pitchFamily="34" charset="-122"/>
                <a:cs typeface="Segoe UI" pitchFamily="34" charset="-120"/>
              </a:rPr>
              <a:t> This action is </a:t>
            </a:r>
            <a:pPr algn="l" indent="0" marL="0">
              <a:lnSpc>
                <a:spcPct val="150000"/>
              </a:lnSpc>
              <a:buNone/>
            </a:pPr>
            <a:r>
              <a:rPr lang="en-US" sz="1125" b="1" dirty="0">
                <a:solidFill>
                  <a:srgbClr val="1F2328"/>
                </a:solidFill>
                <a:latin typeface="Segoe UI" pitchFamily="34" charset="0"/>
                <a:ea typeface="Segoe UI" pitchFamily="34" charset="-122"/>
                <a:cs typeface="Segoe UI" pitchFamily="34" charset="-120"/>
              </a:rPr>
              <a:t>irreversible</a:t>
            </a:r>
            <a:pPr algn="l" indent="0" marL="0">
              <a:lnSpc>
                <a:spcPct val="150000"/>
              </a:lnSpc>
              <a:buNone/>
            </a:pPr>
            <a:r>
              <a:rPr lang="en-US" sz="1125" dirty="0">
                <a:solidFill>
                  <a:srgbClr val="1F2328"/>
                </a:solidFill>
                <a:latin typeface="Segoe UI" pitchFamily="34" charset="0"/>
                <a:ea typeface="Segoe UI" pitchFamily="34" charset="-122"/>
                <a:cs typeface="Segoe UI" pitchFamily="34" charset="-120"/>
              </a:rPr>
              <a:t>. Please back up before running.</a:t>
            </a:r>
            <a:endParaRPr lang="en-US" sz="112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636365"/>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48: Flow diagram pattern (parent → arrow → children)</a:t>
            </a:r>
            <a:endParaRPr lang="en-US" sz="3480" dirty="0"/>
          </a:p>
        </p:txBody>
      </p:sp>
      <p:sp>
        <p:nvSpPr>
          <p:cNvPr id="3" name="Shape 1"/>
          <p:cNvSpPr/>
          <p:nvPr/>
        </p:nvSpPr>
        <p:spPr>
          <a:xfrm>
            <a:off x="5129510" y="3026122"/>
            <a:ext cx="1932831" cy="604838"/>
          </a:xfrm>
          <a:prstGeom prst="roundRect">
            <a:avLst>
              <a:gd name="adj" fmla="val 38093"/>
            </a:avLst>
          </a:prstGeom>
          <a:solidFill>
            <a:srgbClr val="2563EB"/>
          </a:solidFill>
          <a:ln/>
        </p:spPr>
      </p:sp>
      <p:sp>
        <p:nvSpPr>
          <p:cNvPr id="4" name="Text 2"/>
          <p:cNvSpPr/>
          <p:nvPr/>
        </p:nvSpPr>
        <p:spPr>
          <a:xfrm>
            <a:off x="5129510" y="3026122"/>
            <a:ext cx="2009031" cy="604838"/>
          </a:xfrm>
          <a:prstGeom prst="rect">
            <a:avLst/>
          </a:prstGeom>
          <a:noFill/>
          <a:ln/>
        </p:spPr>
        <p:txBody>
          <a:bodyPr wrap="square" lIns="228600" tIns="95250" rIns="228600" bIns="95250" rtlCol="0" anchor="t"/>
          <a:lstStyle/>
          <a:p>
            <a:pPr algn="ctr" indent="0" marL="0">
              <a:lnSpc>
                <a:spcPct val="150000"/>
              </a:lnSpc>
              <a:buNone/>
            </a:pPr>
            <a:r>
              <a:rPr lang="en-US" sz="2175" b="1" dirty="0">
                <a:solidFill>
                  <a:srgbClr val="FFFFFF"/>
                </a:solidFill>
                <a:latin typeface="Segoe UI" pitchFamily="34" charset="0"/>
                <a:ea typeface="Segoe UI" pitchFamily="34" charset="-122"/>
                <a:cs typeface="Segoe UI" pitchFamily="34" charset="-120"/>
              </a:rPr>
              <a:t>Input item</a:t>
            </a:r>
            <a:endParaRPr lang="en-US" sz="2175" dirty="0"/>
          </a:p>
        </p:txBody>
      </p:sp>
      <p:sp>
        <p:nvSpPr>
          <p:cNvPr id="5" name="Text 3"/>
          <p:cNvSpPr/>
          <p:nvPr/>
        </p:nvSpPr>
        <p:spPr>
          <a:xfrm>
            <a:off x="747713" y="3745260"/>
            <a:ext cx="11001375" cy="342900"/>
          </a:xfrm>
          <a:prstGeom prst="rect">
            <a:avLst/>
          </a:prstGeom>
          <a:noFill/>
          <a:ln/>
        </p:spPr>
        <p:txBody>
          <a:bodyPr wrap="square" lIns="0" tIns="0" rIns="0" bIns="0" rtlCol="0" anchor="t"/>
          <a:lstStyle/>
          <a:p>
            <a:pPr algn="ctr" indent="0" marL="0">
              <a:lnSpc>
                <a:spcPct val="150000"/>
              </a:lnSpc>
              <a:buNone/>
            </a:pPr>
            <a:r>
              <a:rPr lang="en-US" sz="1800" dirty="0">
                <a:solidFill>
                  <a:srgbClr val="2563EB"/>
                </a:solidFill>
                <a:latin typeface="Segoe UI" pitchFamily="34" charset="0"/>
                <a:ea typeface="Segoe UI" pitchFamily="34" charset="-122"/>
                <a:cs typeface="Segoe UI" pitchFamily="34" charset="-120"/>
              </a:rPr>
              <a:t>▼</a:t>
            </a:r>
            <a:endParaRPr lang="en-US" sz="1800" dirty="0"/>
          </a:p>
        </p:txBody>
      </p:sp>
      <p:sp>
        <p:nvSpPr>
          <p:cNvPr id="6" name="Shape 4"/>
          <p:cNvSpPr/>
          <p:nvPr/>
        </p:nvSpPr>
        <p:spPr>
          <a:xfrm>
            <a:off x="747713" y="4164360"/>
            <a:ext cx="3514725" cy="1057275"/>
          </a:xfrm>
          <a:prstGeom prst="roundRect">
            <a:avLst>
              <a:gd name="adj" fmla="val 12467"/>
            </a:avLst>
          </a:prstGeom>
          <a:solidFill>
            <a:srgbClr val="DBEAFE"/>
          </a:solidFill>
          <a:ln w="19050">
            <a:solidFill>
              <a:srgbClr val="2563EB"/>
            </a:solidFill>
            <a:prstDash val="solid"/>
          </a:ln>
        </p:spPr>
      </p:sp>
      <p:sp>
        <p:nvSpPr>
          <p:cNvPr id="7" name="Text 5"/>
          <p:cNvSpPr/>
          <p:nvPr/>
        </p:nvSpPr>
        <p:spPr>
          <a:xfrm>
            <a:off x="747713" y="4164360"/>
            <a:ext cx="3590925" cy="1057275"/>
          </a:xfrm>
          <a:prstGeom prst="rect">
            <a:avLst/>
          </a:prstGeom>
          <a:noFill/>
          <a:ln/>
        </p:spPr>
        <p:txBody>
          <a:bodyPr wrap="square" lIns="95250" tIns="95250" rIns="95250" bIns="95250" rtlCol="0" anchor="t"/>
          <a:lstStyle/>
          <a:p>
            <a:pPr algn="ctr"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Step A</a:t>
            </a:r>
            <a:pPr algn="ctr" indent="0" marL="0">
              <a:lnSpc>
                <a:spcPct val="150000"/>
              </a:lnSpc>
              <a:buNone/>
            </a:pPr>
            <a:endParaRPr lang="en-US" sz="2175" dirty="0"/>
          </a:p>
          <a:p>
            <a:pPr algn="ctr" indent="0" marL="0">
              <a:lnSpc>
                <a:spcPct val="150000"/>
              </a:lnSpc>
              <a:buNone/>
            </a:pPr>
            <a:r>
              <a:rPr lang="en-US" sz="2175" dirty="0">
                <a:solidFill>
                  <a:srgbClr val="1F2328"/>
                </a:solidFill>
                <a:latin typeface="Segoe UI" pitchFamily="34" charset="0"/>
                <a:ea typeface="Segoe UI" pitchFamily="34" charset="-122"/>
                <a:cs typeface="Segoe UI" pitchFamily="34" charset="-120"/>
              </a:rPr>
              <a:t>Alpha process</a:t>
            </a:r>
            <a:endParaRPr lang="en-US" sz="2175" dirty="0"/>
          </a:p>
        </p:txBody>
      </p:sp>
      <p:sp>
        <p:nvSpPr>
          <p:cNvPr id="8" name="Shape 6"/>
          <p:cNvSpPr/>
          <p:nvPr/>
        </p:nvSpPr>
        <p:spPr>
          <a:xfrm>
            <a:off x="4338638" y="4164360"/>
            <a:ext cx="3514725" cy="1057275"/>
          </a:xfrm>
          <a:prstGeom prst="roundRect">
            <a:avLst>
              <a:gd name="adj" fmla="val 12467"/>
            </a:avLst>
          </a:prstGeom>
          <a:solidFill>
            <a:srgbClr val="FFF7ED"/>
          </a:solidFill>
          <a:ln w="19050">
            <a:solidFill>
              <a:srgbClr val="EA580C"/>
            </a:solidFill>
            <a:prstDash val="solid"/>
          </a:ln>
        </p:spPr>
      </p:sp>
      <p:sp>
        <p:nvSpPr>
          <p:cNvPr id="9" name="Text 7"/>
          <p:cNvSpPr/>
          <p:nvPr/>
        </p:nvSpPr>
        <p:spPr>
          <a:xfrm>
            <a:off x="4338638" y="4164360"/>
            <a:ext cx="3590925" cy="1057275"/>
          </a:xfrm>
          <a:prstGeom prst="rect">
            <a:avLst/>
          </a:prstGeom>
          <a:noFill/>
          <a:ln/>
        </p:spPr>
        <p:txBody>
          <a:bodyPr wrap="square" lIns="95250" tIns="95250" rIns="95250" bIns="95250" rtlCol="0" anchor="t"/>
          <a:lstStyle/>
          <a:p>
            <a:pPr algn="ctr"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Step B</a:t>
            </a:r>
            <a:pPr algn="ctr" indent="0" marL="0">
              <a:lnSpc>
                <a:spcPct val="150000"/>
              </a:lnSpc>
              <a:buNone/>
            </a:pPr>
            <a:endParaRPr lang="en-US" sz="2175" dirty="0"/>
          </a:p>
          <a:p>
            <a:pPr algn="ctr" indent="0" marL="0">
              <a:lnSpc>
                <a:spcPct val="150000"/>
              </a:lnSpc>
              <a:buNone/>
            </a:pPr>
            <a:r>
              <a:rPr lang="en-US" sz="2175" dirty="0">
                <a:solidFill>
                  <a:srgbClr val="1F2328"/>
                </a:solidFill>
                <a:latin typeface="Segoe UI" pitchFamily="34" charset="0"/>
                <a:ea typeface="Segoe UI" pitchFamily="34" charset="-122"/>
                <a:cs typeface="Segoe UI" pitchFamily="34" charset="-120"/>
              </a:rPr>
              <a:t>Beta format</a:t>
            </a:r>
            <a:endParaRPr lang="en-US" sz="2175" dirty="0"/>
          </a:p>
        </p:txBody>
      </p:sp>
      <p:sp>
        <p:nvSpPr>
          <p:cNvPr id="10" name="Shape 8"/>
          <p:cNvSpPr/>
          <p:nvPr/>
        </p:nvSpPr>
        <p:spPr>
          <a:xfrm>
            <a:off x="7929563" y="4164360"/>
            <a:ext cx="3514725" cy="1057275"/>
          </a:xfrm>
          <a:prstGeom prst="roundRect">
            <a:avLst>
              <a:gd name="adj" fmla="val 12467"/>
            </a:avLst>
          </a:prstGeom>
          <a:solidFill>
            <a:srgbClr val="DCFCE7"/>
          </a:solidFill>
          <a:ln w="19050">
            <a:solidFill>
              <a:srgbClr val="16A34A"/>
            </a:solidFill>
            <a:prstDash val="solid"/>
          </a:ln>
        </p:spPr>
      </p:sp>
      <p:sp>
        <p:nvSpPr>
          <p:cNvPr id="11" name="Text 9"/>
          <p:cNvSpPr/>
          <p:nvPr/>
        </p:nvSpPr>
        <p:spPr>
          <a:xfrm>
            <a:off x="7929563" y="4164360"/>
            <a:ext cx="3895725" cy="1057275"/>
          </a:xfrm>
          <a:prstGeom prst="rect">
            <a:avLst/>
          </a:prstGeom>
          <a:noFill/>
          <a:ln/>
        </p:spPr>
        <p:txBody>
          <a:bodyPr wrap="square" lIns="95250" tIns="95250" rIns="95250" bIns="95250" rtlCol="0" anchor="t"/>
          <a:lstStyle/>
          <a:p>
            <a:pPr algn="ctr"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Step C</a:t>
            </a:r>
            <a:pPr algn="ctr" indent="0" marL="0">
              <a:lnSpc>
                <a:spcPct val="150000"/>
              </a:lnSpc>
              <a:buNone/>
            </a:pPr>
            <a:endParaRPr lang="en-US" sz="2175" dirty="0"/>
          </a:p>
          <a:p>
            <a:pPr algn="ctr" indent="0" marL="0">
              <a:lnSpc>
                <a:spcPct val="150000"/>
              </a:lnSpc>
              <a:buNone/>
            </a:pPr>
            <a:r>
              <a:rPr lang="en-US" sz="2175" dirty="0">
                <a:solidFill>
                  <a:srgbClr val="1F2328"/>
                </a:solidFill>
                <a:latin typeface="Segoe UI" pitchFamily="34" charset="0"/>
                <a:ea typeface="Segoe UI" pitchFamily="34" charset="-122"/>
                <a:cs typeface="Segoe UI" pitchFamily="34" charset="-120"/>
              </a:rPr>
              <a:t>Gamma output</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04611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49: letter-spacing test</a:t>
            </a:r>
            <a:endParaRPr lang="en-US" sz="3480" dirty="0"/>
          </a:p>
        </p:txBody>
      </p:sp>
      <p:sp>
        <p:nvSpPr>
          <p:cNvPr id="3" name="Text 1"/>
          <p:cNvSpPr/>
          <p:nvPr/>
        </p:nvSpPr>
        <p:spPr>
          <a:xfrm>
            <a:off x="747713" y="1959620"/>
            <a:ext cx="11291888" cy="556468"/>
          </a:xfrm>
          <a:prstGeom prst="rect">
            <a:avLst/>
          </a:prstGeom>
          <a:noFill/>
          <a:ln/>
        </p:spPr>
        <p:txBody>
          <a:bodyPr wrap="square" lIns="0" tIns="0" rIns="0" bIns="107728" rtlCol="0" anchor="t"/>
          <a:lstStyle/>
          <a:p>
            <a:pPr algn="l" indent="0" marL="0">
              <a:lnSpc>
                <a:spcPct val="125000"/>
              </a:lnSpc>
              <a:buNone/>
            </a:pPr>
            <a:r>
              <a:rPr lang="en-US" sz="2828" b="1" dirty="0">
                <a:solidFill>
                  <a:srgbClr val="1F2328"/>
                </a:solidFill>
                <a:latin typeface="Segoe UI" pitchFamily="34" charset="0"/>
                <a:ea typeface="Segoe UI" pitchFamily="34" charset="-122"/>
                <a:cs typeface="Segoe UI" pitchFamily="34" charset="-120"/>
              </a:rPr>
              <a:t>Heading with letter-spacing: 0.04em</a:t>
            </a:r>
            <a:endParaRPr lang="en-US" sz="2828" dirty="0"/>
          </a:p>
        </p:txBody>
      </p:sp>
      <p:sp>
        <p:nvSpPr>
          <p:cNvPr id="4" name="Text 2"/>
          <p:cNvSpPr/>
          <p:nvPr/>
        </p:nvSpPr>
        <p:spPr>
          <a:xfrm>
            <a:off x="747713" y="2668488"/>
            <a:ext cx="11001375" cy="828675"/>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Normal paragraph text (no letter-spacing). The difference in character spacing from the heading should be visible.</a:t>
            </a:r>
            <a:endParaRPr lang="en-US" sz="2175" dirty="0"/>
          </a:p>
        </p:txBody>
      </p:sp>
      <p:graphicFrame>
        <p:nvGraphicFramePr>
          <p:cNvPr id="50" name="Table 0"/>
          <p:cNvGraphicFramePr>
            <a:graphicFrameLocks noGrp="1"/>
          </p:cNvGraphicFramePr>
          <p:nvPr>
            <p:extLst>
              <p:ext uri="{D42A27DB-BD31-4B8C-83A1-F6EECF244321}">
                <p14:modId xmlns:p14="http://schemas.microsoft.com/office/powerpoint/2010/main" val="1579011935"/>
              </p:ext>
            </p:extLst>
          </p:nvPr>
        </p:nvGraphicFramePr>
        <p:xfrm>
          <a:off x="747713" y="3649563"/>
          <a:ext cx="3917603" cy="914400"/>
        </p:xfrm>
        <a:graphic>
          <a:graphicData uri="http://schemas.openxmlformats.org/drawingml/2006/table">
            <a:tbl>
              <a:tblPr/>
              <a:tblGrid>
                <a:gridCol w="620078"/>
                <a:gridCol w="1280160"/>
                <a:gridCol w="2200275"/>
              </a:tblGrid>
              <a:tr h="0">
                <a:tc>
                  <a:txBody>
                    <a:bodyPr/>
                    <a:lstStyle/>
                    <a:p>
                      <a:pPr algn="l" indent="0" marL="0">
                        <a:buNone/>
                      </a:pPr>
                      <a:endParaRPr lang="en-US" sz="2175" dirty="0">
                        <a:latin typeface="Segoe UI" charset="0"/>
                        <a:ea typeface="Segoe UI" charset="0"/>
                        <a:cs typeface="Segoe UI" charset="0"/>
                      </a:endParaRPr>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b="1" dirty="0">
                          <a:solidFill>
                            <a:srgbClr val="1F2328"/>
                          </a:solidFill>
                          <a:latin typeface="Segoe UI" pitchFamily="34" charset="0"/>
                          <a:ea typeface="Segoe UI" pitchFamily="34" charset="-122"/>
                          <a:cs typeface="Segoe UI" pitchFamily="34" charset="-120"/>
                        </a:rPr>
                        <a:t>Setting</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b="1" dirty="0">
                          <a:solidFill>
                            <a:srgbClr val="1F2328"/>
                          </a:solidFill>
                          <a:latin typeface="Segoe UI" pitchFamily="34" charset="0"/>
                          <a:ea typeface="Segoe UI" pitchFamily="34" charset="-122"/>
                          <a:cs typeface="Segoe UI" pitchFamily="34" charset="-120"/>
                        </a:rPr>
                        <a:t>Effect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h1</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0.04em</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Wider spacing</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h2</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0.04em</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Wider spacing</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r h="0">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p</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none</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Default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bl>
          </a:graphicData>
        </a:graphic>
      </p:graphicFrame>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227981"/>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5: Emoji + Bold + Italic compound</a:t>
            </a:r>
            <a:endParaRPr lang="en-US" sz="3480" dirty="0"/>
          </a:p>
        </p:txBody>
      </p:sp>
      <p:sp>
        <p:nvSpPr>
          <p:cNvPr id="3" name="Text 1"/>
          <p:cNvSpPr/>
          <p:nvPr/>
        </p:nvSpPr>
        <p:spPr>
          <a:xfrm>
            <a:off x="747713" y="2065288"/>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Alpha beta — gamma delta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 Zeta item</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4" name="Text 2"/>
          <p:cNvSpPr/>
          <p:nvPr/>
        </p:nvSpPr>
        <p:spPr>
          <a:xfrm>
            <a:off x="747713" y="2632025"/>
            <a:ext cx="11001375" cy="414338"/>
          </a:xfrm>
          <a:prstGeom prst="rect">
            <a:avLst/>
          </a:prstGeom>
          <a:noFill/>
          <a:ln/>
        </p:spPr>
        <p:txBody>
          <a:bodyPr wrap="square" lIns="0" tIns="0" rIns="0" bIns="0" rtlCol="0" anchor="t"/>
          <a:lstStyle/>
          <a:p>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 Eta</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through </a:t>
            </a:r>
            <a:pPr algn="l" indent="0" marL="0">
              <a:lnSpc>
                <a:spcPct val="150000"/>
              </a:lnSpc>
              <a:buNone/>
            </a:pPr>
            <a:r>
              <a:rPr lang="en-US" sz="2175" i="1"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i="1" dirty="0">
                <a:solidFill>
                  <a:srgbClr val="1F2328"/>
                </a:solidFill>
                <a:latin typeface="Segoe UI" pitchFamily="34" charset="0"/>
                <a:ea typeface="Segoe UI" pitchFamily="34" charset="-122"/>
                <a:cs typeface="Segoe UI" pitchFamily="34" charset="-120"/>
              </a:rPr>
              <a:t> Theta check</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 iota kappa.</a:t>
            </a:r>
            <a:endParaRPr lang="en-US" sz="2175" dirty="0"/>
          </a:p>
        </p:txBody>
      </p:sp>
      <p:sp>
        <p:nvSpPr>
          <p:cNvPr id="5" name="Text 3"/>
          <p:cNvSpPr/>
          <p:nvPr/>
        </p:nvSpPr>
        <p:spPr>
          <a:xfrm>
            <a:off x="747713" y="3198763"/>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Emoji in lists:</a:t>
            </a:r>
            <a:endParaRPr lang="en-US" sz="2175" dirty="0"/>
          </a:p>
        </p:txBody>
      </p:sp>
      <p:sp>
        <p:nvSpPr>
          <p:cNvPr id="6" name="Text 4"/>
          <p:cNvSpPr/>
          <p:nvPr/>
        </p:nvSpPr>
        <p:spPr>
          <a:xfrm>
            <a:off x="747713" y="3765500"/>
            <a:ext cx="10696575" cy="1864519"/>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Lambda item</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Mu item</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Nu item</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Xi item</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47713" y="2305496"/>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FFFFFF"/>
                </a:solidFill>
                <a:latin typeface="Segoe UI" pitchFamily="34" charset="0"/>
                <a:ea typeface="Segoe UI" pitchFamily="34" charset="-122"/>
                <a:cs typeface="Segoe UI" pitchFamily="34" charset="-120"/>
              </a:rPr>
              <a:t>Slide 50: Marp bg filter syntax test</a:t>
            </a:r>
            <a:endParaRPr lang="en-US" sz="3480" dirty="0"/>
          </a:p>
        </p:txBody>
      </p:sp>
      <p:sp>
        <p:nvSpPr>
          <p:cNvPr id="3" name="Text 1"/>
          <p:cNvSpPr/>
          <p:nvPr/>
        </p:nvSpPr>
        <p:spPr>
          <a:xfrm>
            <a:off x="747713" y="3142804"/>
            <a:ext cx="11001375" cy="842814"/>
          </a:xfrm>
          <a:prstGeom prst="rect">
            <a:avLst/>
          </a:prstGeom>
          <a:noFill/>
          <a:ln/>
        </p:spPr>
        <p:txBody>
          <a:bodyPr wrap="square" lIns="0" tIns="0" rIns="0" bIns="0" rtlCol="0" anchor="t"/>
          <a:lstStyle/>
          <a:p>
            <a:pPr algn="l" indent="0" marL="0">
              <a:lnSpc>
                <a:spcPct val="150000"/>
              </a:lnSpc>
              <a:buNone/>
            </a:pPr>
            <a:r>
              <a:rPr lang="en-US" sz="1849" b="1" dirty="0">
                <a:solidFill>
                  <a:srgbClr val="FFFFFF"/>
                </a:solidFill>
                <a:latin typeface="Consolas" pitchFamily="34" charset="0"/>
                <a:ea typeface="Consolas" pitchFamily="34" charset="-122"/>
                <a:cs typeface="Consolas" pitchFamily="34" charset="-120"/>
              </a:rPr>
              <a:t>![bg cover blur:5px brightness:0.3 grayscale]</a:t>
            </a:r>
            <a:pPr algn="l" indent="0" marL="0">
              <a:lnSpc>
                <a:spcPct val="150000"/>
              </a:lnSpc>
              <a:buNone/>
            </a:pPr>
            <a:r>
              <a:rPr lang="en-US" sz="2175" b="1" dirty="0">
                <a:solidFill>
                  <a:srgbClr val="FFFFFF"/>
                </a:solidFill>
                <a:latin typeface="Segoe UI" pitchFamily="34" charset="0"/>
                <a:ea typeface="Segoe UI" pitchFamily="34" charset="-122"/>
                <a:cs typeface="Segoe UI" pitchFamily="34" charset="-120"/>
              </a:rPr>
              <a:t> — Multiple filters applied simultaneously.</a:t>
            </a:r>
            <a:endParaRPr lang="en-US" sz="1849" dirty="0"/>
          </a:p>
        </p:txBody>
      </p:sp>
      <p:sp>
        <p:nvSpPr>
          <p:cNvPr id="4" name="Text 2"/>
          <p:cNvSpPr/>
          <p:nvPr/>
        </p:nvSpPr>
        <p:spPr>
          <a:xfrm>
            <a:off x="747713" y="4138017"/>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FFFFFF"/>
                </a:solidFill>
                <a:latin typeface="Segoe UI" pitchFamily="34" charset="0"/>
                <a:ea typeface="Segoe UI" pitchFamily="34" charset="-122"/>
                <a:cs typeface="Segoe UI" pitchFamily="34" charset="-120"/>
              </a:rPr>
              <a:t>Background image should appear blurred, darkened, and greyscale. Text is white.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534400" y="0"/>
            <a:ext cx="3657600" cy="6858000"/>
          </a:xfrm>
          <a:prstGeom prst="rect">
            <a:avLst/>
          </a:prstGeom>
        </p:spPr>
      </p:pic>
      <p:sp>
        <p:nvSpPr>
          <p:cNvPr id="3" name="Text 0"/>
          <p:cNvSpPr/>
          <p:nvPr/>
        </p:nvSpPr>
        <p:spPr>
          <a:xfrm>
            <a:off x="747713" y="1822103"/>
            <a:ext cx="7038975"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51: Split background test</a:t>
            </a:r>
            <a:endParaRPr lang="en-US" sz="3480" dirty="0"/>
          </a:p>
        </p:txBody>
      </p:sp>
      <p:sp>
        <p:nvSpPr>
          <p:cNvPr id="4" name="Text 1"/>
          <p:cNvSpPr/>
          <p:nvPr/>
        </p:nvSpPr>
        <p:spPr>
          <a:xfrm>
            <a:off x="747713" y="2659410"/>
            <a:ext cx="7038975" cy="842814"/>
          </a:xfrm>
          <a:prstGeom prst="rect">
            <a:avLst/>
          </a:prstGeom>
          <a:noFill/>
          <a:ln/>
        </p:spPr>
        <p:txBody>
          <a:bodyPr wrap="square" lIns="0" tIns="0" rIns="0" bIns="0" rtlCol="0" anchor="t"/>
          <a:lstStyle/>
          <a:p>
            <a:pPr algn="l" indent="0" marL="0">
              <a:lnSpc>
                <a:spcPct val="150000"/>
              </a:lnSpc>
              <a:buNone/>
            </a:pPr>
            <a:r>
              <a:rPr lang="en-US" sz="1849" b="1" dirty="0">
                <a:solidFill>
                  <a:srgbClr val="1F2328"/>
                </a:solidFill>
                <a:highlight>
                  <a:srgbClr val="F0F1F3"/>
                </a:highlight>
                <a:latin typeface="Consolas" pitchFamily="34" charset="0"/>
                <a:ea typeface="Consolas" pitchFamily="34" charset="-122"/>
                <a:cs typeface="Consolas" pitchFamily="34" charset="-120"/>
              </a:rPr>
              <a:t>![bg right:30%]</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 — Image occupies right 30%, content uses left 70%.</a:t>
            </a:r>
            <a:endParaRPr lang="en-US" sz="1849" dirty="0"/>
          </a:p>
        </p:txBody>
      </p:sp>
      <p:sp>
        <p:nvSpPr>
          <p:cNvPr id="5" name="Text 2"/>
          <p:cNvSpPr/>
          <p:nvPr/>
        </p:nvSpPr>
        <p:spPr>
          <a:xfrm>
            <a:off x="747713" y="3654623"/>
            <a:ext cx="7038975" cy="1381125"/>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Verify split layout is reproduced correctly</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Text should be on the left side</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Image should occupy the right 30%</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12192000" cy="114300"/>
          </a:xfrm>
          <a:prstGeom prst="rect">
            <a:avLst/>
          </a:prstGeom>
          <a:solidFill>
            <a:srgbClr val="2563EB"/>
          </a:solidFill>
          <a:ln/>
        </p:spPr>
      </p:sp>
      <p:sp>
        <p:nvSpPr>
          <p:cNvPr id="3" name="Shape 1"/>
          <p:cNvSpPr/>
          <p:nvPr/>
        </p:nvSpPr>
        <p:spPr>
          <a:xfrm>
            <a:off x="0" y="6781800"/>
            <a:ext cx="12192000" cy="76200"/>
          </a:xfrm>
          <a:prstGeom prst="rect">
            <a:avLst/>
          </a:prstGeom>
          <a:solidFill>
            <a:srgbClr val="EA580C"/>
          </a:solidFill>
          <a:ln/>
        </p:spPr>
      </p:sp>
      <p:sp>
        <p:nvSpPr>
          <p:cNvPr id="4" name="Text 2"/>
          <p:cNvSpPr/>
          <p:nvPr/>
        </p:nvSpPr>
        <p:spPr>
          <a:xfrm>
            <a:off x="747713" y="1614339"/>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52: Negative margin + fixed-width container</a:t>
            </a:r>
            <a:endParaRPr lang="en-US" sz="3480" dirty="0"/>
          </a:p>
        </p:txBody>
      </p:sp>
      <p:sp>
        <p:nvSpPr>
          <p:cNvPr id="5" name="Text 3"/>
          <p:cNvSpPr/>
          <p:nvPr/>
        </p:nvSpPr>
        <p:spPr>
          <a:xfrm>
            <a:off x="747713" y="2680246"/>
            <a:ext cx="7667625"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Text content</a:t>
            </a:r>
            <a:endParaRPr lang="en-US" sz="2392" dirty="0"/>
          </a:p>
        </p:txBody>
      </p:sp>
      <p:sp>
        <p:nvSpPr>
          <p:cNvPr id="6" name="Text 4"/>
          <p:cNvSpPr/>
          <p:nvPr/>
        </p:nvSpPr>
        <p:spPr>
          <a:xfrm>
            <a:off x="747713" y="3212455"/>
            <a:ext cx="7667625" cy="828675"/>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Normal flow text. The image on the right slightly overlaps upward.</a:t>
            </a:r>
            <a:endParaRPr lang="en-US" sz="2175" dirty="0"/>
          </a:p>
        </p:txBody>
      </p:sp>
      <p:sp>
        <p:nvSpPr>
          <p:cNvPr id="7" name="Text 5"/>
          <p:cNvSpPr/>
          <p:nvPr/>
        </p:nvSpPr>
        <p:spPr>
          <a:xfrm>
            <a:off x="747713" y="4193530"/>
            <a:ext cx="7667625" cy="897731"/>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 A</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Item B </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8" name="Shape 6"/>
          <p:cNvSpPr/>
          <p:nvPr/>
        </p:nvSpPr>
        <p:spPr>
          <a:xfrm>
            <a:off x="8567738" y="2261146"/>
            <a:ext cx="2876550" cy="585788"/>
          </a:xfrm>
          <a:prstGeom prst="roundRect">
            <a:avLst>
              <a:gd name="adj" fmla="val 40611"/>
            </a:avLst>
          </a:prstGeom>
          <a:ln w="9525">
            <a:solidFill>
              <a:srgbClr val="E2E8F0"/>
            </a:solidFill>
            <a:prstDash val="solid"/>
          </a:ln>
        </p:spPr>
      </p:sp>
      <p:pic>
        <p:nvPicPr>
          <p:cNvPr id="9" name="Image 0" descr="preencoded.png">    </p:cNvPr>
          <p:cNvPicPr>
            <a:picLocks noChangeAspect="1"/>
          </p:cNvPicPr>
          <p:nvPr/>
        </p:nvPicPr>
        <p:blipFill>
          <a:blip r:embed="rId1"/>
          <a:stretch>
            <a:fillRect/>
          </a:stretch>
        </p:blipFill>
        <p:spPr>
          <a:xfrm>
            <a:off x="8577263" y="2575471"/>
            <a:ext cx="9525" cy="9525"/>
          </a:xfrm>
          <a:prstGeom prst="rect">
            <a:avLst/>
          </a:prstGeom>
        </p:spPr>
      </p:pic>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588865"/>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53: HTML inline flex side-by-side images</a:t>
            </a:r>
            <a:endParaRPr lang="en-US" sz="3480" dirty="0"/>
          </a:p>
        </p:txBody>
      </p:sp>
      <p:pic>
        <p:nvPicPr>
          <p:cNvPr id="3" name="Image 0" descr="preencoded.png">    </p:cNvPr>
          <p:cNvPicPr>
            <a:picLocks noChangeAspect="1"/>
          </p:cNvPicPr>
          <p:nvPr/>
        </p:nvPicPr>
        <p:blipFill>
          <a:blip r:embed="rId1"/>
          <a:stretch>
            <a:fillRect/>
          </a:stretch>
        </p:blipFill>
        <p:spPr>
          <a:xfrm>
            <a:off x="747713" y="3730972"/>
            <a:ext cx="9525" cy="9525"/>
          </a:xfrm>
          <a:prstGeom prst="rect">
            <a:avLst/>
          </a:prstGeom>
        </p:spPr>
      </p:pic>
      <p:sp>
        <p:nvSpPr>
          <p:cNvPr id="4" name="Text 1"/>
          <p:cNvSpPr/>
          <p:nvPr/>
        </p:nvSpPr>
        <p:spPr>
          <a:xfrm>
            <a:off x="5981700" y="3538091"/>
            <a:ext cx="381000" cy="342900"/>
          </a:xfrm>
          <a:prstGeom prst="rect">
            <a:avLst/>
          </a:prstGeom>
          <a:noFill/>
          <a:ln/>
        </p:spPr>
        <p:txBody>
          <a:bodyPr wrap="square" lIns="0" tIns="0" rIns="0" bIns="0" rtlCol="0" anchor="t"/>
          <a:lstStyle/>
          <a:p>
            <a:pPr algn="l" indent="0" marL="0">
              <a:lnSpc>
                <a:spcPct val="150000"/>
              </a:lnSpc>
              <a:buNone/>
            </a:pPr>
            <a:r>
              <a:rPr lang="en-US" sz="1800" dirty="0">
                <a:solidFill>
                  <a:srgbClr val="2563EB"/>
                </a:solidFill>
                <a:latin typeface="Segoe UI" pitchFamily="34" charset="0"/>
                <a:ea typeface="Segoe UI" pitchFamily="34" charset="-122"/>
                <a:cs typeface="Segoe UI" pitchFamily="34" charset="-120"/>
              </a:rPr>
              <a:t>→</a:t>
            </a:r>
            <a:endParaRPr lang="en-US" sz="1800" dirty="0"/>
          </a:p>
        </p:txBody>
      </p:sp>
      <p:sp>
        <p:nvSpPr>
          <p:cNvPr id="5" name="Text 2"/>
          <p:cNvSpPr/>
          <p:nvPr/>
        </p:nvSpPr>
        <p:spPr>
          <a:xfrm>
            <a:off x="747713" y="4069110"/>
            <a:ext cx="11001375" cy="200025"/>
          </a:xfrm>
          <a:prstGeom prst="rect">
            <a:avLst/>
          </a:prstGeom>
          <a:noFill/>
          <a:ln/>
        </p:spPr>
        <p:txBody>
          <a:bodyPr wrap="square" lIns="0" tIns="0" rIns="0" bIns="0" rtlCol="0" anchor="t"/>
          <a:lstStyle/>
          <a:p>
            <a:pPr algn="ctr" indent="0" marL="0">
              <a:lnSpc>
                <a:spcPct val="150000"/>
              </a:lnSpc>
              <a:buNone/>
            </a:pPr>
            <a:r>
              <a:rPr lang="en-US" sz="1050" dirty="0">
                <a:solidFill>
                  <a:srgbClr val="64748B"/>
                </a:solidFill>
                <a:latin typeface="Segoe UI" pitchFamily="34" charset="0"/>
                <a:ea typeface="Segoe UI" pitchFamily="34" charset="-122"/>
                <a:cs typeface="Segoe UI" pitchFamily="34" charset="-120"/>
              </a:rPr>
              <a:t>Left: Before → Right: After</a:t>
            </a:r>
            <a:endParaRPr lang="en-US" sz="1050"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897707"/>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54: h3 + step badge (heading with mixed badge)</a:t>
            </a:r>
            <a:endParaRPr lang="en-US" sz="3480" dirty="0"/>
          </a:p>
        </p:txBody>
      </p:sp>
      <p:sp>
        <p:nvSpPr>
          <p:cNvPr id="3" name="Shape 1"/>
          <p:cNvSpPr/>
          <p:nvPr/>
        </p:nvSpPr>
        <p:spPr>
          <a:xfrm>
            <a:off x="747713" y="3468439"/>
            <a:ext cx="495300" cy="271463"/>
          </a:xfrm>
          <a:prstGeom prst="roundRect">
            <a:avLst>
              <a:gd name="adj" fmla="val 168421"/>
            </a:avLst>
          </a:prstGeom>
          <a:solidFill>
            <a:srgbClr val="0F6CBD"/>
          </a:solidFill>
          <a:ln/>
        </p:spPr>
      </p:sp>
      <p:sp>
        <p:nvSpPr>
          <p:cNvPr id="4" name="Text 2"/>
          <p:cNvSpPr/>
          <p:nvPr/>
        </p:nvSpPr>
        <p:spPr>
          <a:xfrm>
            <a:off x="747713" y="3468439"/>
            <a:ext cx="495300" cy="271463"/>
          </a:xfrm>
          <a:prstGeom prst="rect">
            <a:avLst/>
          </a:prstGeom>
          <a:noFill/>
          <a:ln/>
        </p:spPr>
        <p:txBody>
          <a:bodyPr wrap="square" lIns="0" tIns="0" rIns="0" bIns="0" rtlCol="0" anchor="ctr"/>
          <a:lstStyle/>
          <a:p>
            <a:pPr algn="ctr" indent="0" marL="0">
              <a:lnSpc>
                <a:spcPct val="100000"/>
              </a:lnSpc>
              <a:buNone/>
            </a:pPr>
            <a:r>
              <a:rPr lang="en-US" sz="1350" b="1" dirty="0">
                <a:solidFill>
                  <a:srgbClr val="FFFFFF"/>
                </a:solidFill>
                <a:latin typeface="Segoe UI" pitchFamily="34" charset="0"/>
                <a:ea typeface="Segoe UI" pitchFamily="34" charset="-122"/>
                <a:cs typeface="Segoe UI" pitchFamily="34" charset="-120"/>
              </a:rPr>
              <a:t>1</a:t>
            </a:r>
            <a:endParaRPr lang="en-US" sz="1350" dirty="0"/>
          </a:p>
        </p:txBody>
      </p:sp>
      <p:sp>
        <p:nvSpPr>
          <p:cNvPr id="5" name="Text 3"/>
          <p:cNvSpPr/>
          <p:nvPr/>
        </p:nvSpPr>
        <p:spPr>
          <a:xfrm>
            <a:off x="1243013" y="3363664"/>
            <a:ext cx="10796588"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 Alpha beta gamma</a:t>
            </a:r>
            <a:endParaRPr lang="en-US" sz="2392" dirty="0"/>
          </a:p>
        </p:txBody>
      </p:sp>
      <p:sp>
        <p:nvSpPr>
          <p:cNvPr id="6" name="Shape 4"/>
          <p:cNvSpPr/>
          <p:nvPr/>
        </p:nvSpPr>
        <p:spPr>
          <a:xfrm>
            <a:off x="747713" y="4076849"/>
            <a:ext cx="495300" cy="271463"/>
          </a:xfrm>
          <a:prstGeom prst="roundRect">
            <a:avLst>
              <a:gd name="adj" fmla="val 168421"/>
            </a:avLst>
          </a:prstGeom>
          <a:solidFill>
            <a:srgbClr val="0F6CBD"/>
          </a:solidFill>
          <a:ln/>
        </p:spPr>
      </p:sp>
      <p:sp>
        <p:nvSpPr>
          <p:cNvPr id="7" name="Text 5"/>
          <p:cNvSpPr/>
          <p:nvPr/>
        </p:nvSpPr>
        <p:spPr>
          <a:xfrm>
            <a:off x="747713" y="4076849"/>
            <a:ext cx="495300" cy="271463"/>
          </a:xfrm>
          <a:prstGeom prst="rect">
            <a:avLst/>
          </a:prstGeom>
          <a:noFill/>
          <a:ln/>
        </p:spPr>
        <p:txBody>
          <a:bodyPr wrap="square" lIns="0" tIns="0" rIns="0" bIns="0" rtlCol="0" anchor="ctr"/>
          <a:lstStyle/>
          <a:p>
            <a:pPr algn="ctr" indent="0" marL="0">
              <a:lnSpc>
                <a:spcPct val="100000"/>
              </a:lnSpc>
              <a:buNone/>
            </a:pPr>
            <a:r>
              <a:rPr lang="en-US" sz="1350" b="1" dirty="0">
                <a:solidFill>
                  <a:srgbClr val="FFFFFF"/>
                </a:solidFill>
                <a:latin typeface="Segoe UI" pitchFamily="34" charset="0"/>
                <a:ea typeface="Segoe UI" pitchFamily="34" charset="-122"/>
                <a:cs typeface="Segoe UI" pitchFamily="34" charset="-120"/>
              </a:rPr>
              <a:t>2</a:t>
            </a:r>
            <a:endParaRPr lang="en-US" sz="1350" dirty="0"/>
          </a:p>
        </p:txBody>
      </p:sp>
      <p:sp>
        <p:nvSpPr>
          <p:cNvPr id="8" name="Text 6"/>
          <p:cNvSpPr/>
          <p:nvPr/>
        </p:nvSpPr>
        <p:spPr>
          <a:xfrm>
            <a:off x="1243013" y="3972074"/>
            <a:ext cx="10796588"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 Delta epsilon zeta</a:t>
            </a:r>
            <a:endParaRPr lang="en-US" sz="2392" dirty="0"/>
          </a:p>
        </p:txBody>
      </p:sp>
      <p:sp>
        <p:nvSpPr>
          <p:cNvPr id="9" name="Shape 7"/>
          <p:cNvSpPr/>
          <p:nvPr/>
        </p:nvSpPr>
        <p:spPr>
          <a:xfrm>
            <a:off x="747713" y="4685258"/>
            <a:ext cx="495300" cy="271463"/>
          </a:xfrm>
          <a:prstGeom prst="roundRect">
            <a:avLst>
              <a:gd name="adj" fmla="val 168421"/>
            </a:avLst>
          </a:prstGeom>
          <a:solidFill>
            <a:srgbClr val="0F6CBD"/>
          </a:solidFill>
          <a:ln/>
        </p:spPr>
      </p:sp>
      <p:sp>
        <p:nvSpPr>
          <p:cNvPr id="10" name="Text 8"/>
          <p:cNvSpPr/>
          <p:nvPr/>
        </p:nvSpPr>
        <p:spPr>
          <a:xfrm>
            <a:off x="747713" y="4685258"/>
            <a:ext cx="495300" cy="271463"/>
          </a:xfrm>
          <a:prstGeom prst="rect">
            <a:avLst/>
          </a:prstGeom>
          <a:noFill/>
          <a:ln/>
        </p:spPr>
        <p:txBody>
          <a:bodyPr wrap="square" lIns="0" tIns="0" rIns="0" bIns="0" rtlCol="0" anchor="ctr"/>
          <a:lstStyle/>
          <a:p>
            <a:pPr algn="ctr" indent="0" marL="0">
              <a:lnSpc>
                <a:spcPct val="100000"/>
              </a:lnSpc>
              <a:buNone/>
            </a:pPr>
            <a:r>
              <a:rPr lang="en-US" sz="1350" b="1" dirty="0">
                <a:solidFill>
                  <a:srgbClr val="FFFFFF"/>
                </a:solidFill>
                <a:latin typeface="Segoe UI" pitchFamily="34" charset="0"/>
                <a:ea typeface="Segoe UI" pitchFamily="34" charset="-122"/>
                <a:cs typeface="Segoe UI" pitchFamily="34" charset="-120"/>
              </a:rPr>
              <a:t>3</a:t>
            </a:r>
            <a:endParaRPr lang="en-US" sz="1350" dirty="0"/>
          </a:p>
        </p:txBody>
      </p:sp>
      <p:sp>
        <p:nvSpPr>
          <p:cNvPr id="11" name="Text 9"/>
          <p:cNvSpPr/>
          <p:nvPr/>
        </p:nvSpPr>
        <p:spPr>
          <a:xfrm>
            <a:off x="1243013" y="4580483"/>
            <a:ext cx="10796588" cy="379809"/>
          </a:xfrm>
          <a:prstGeom prst="rect">
            <a:avLst/>
          </a:prstGeom>
          <a:noFill/>
          <a:ln/>
        </p:spPr>
        <p:txBody>
          <a:bodyPr wrap="square" lIns="0" tIns="0" rIns="0" bIns="0" rtlCol="0" anchor="t"/>
          <a:lstStyle/>
          <a:p>
            <a:pPr algn="l" indent="0" marL="0">
              <a:lnSpc>
                <a:spcPct val="125000"/>
              </a:lnSpc>
              <a:buNone/>
            </a:pPr>
            <a:r>
              <a:rPr lang="en-US" sz="2392" b="1" dirty="0">
                <a:solidFill>
                  <a:srgbClr val="1F2328"/>
                </a:solidFill>
                <a:latin typeface="Segoe UI" pitchFamily="34" charset="0"/>
                <a:ea typeface="Segoe UI" pitchFamily="34" charset="-122"/>
                <a:cs typeface="Segoe UI" pitchFamily="34" charset="-120"/>
              </a:rPr>
              <a:t> Eta theta iota kappa</a:t>
            </a:r>
            <a:endParaRPr lang="en-US" sz="2392"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036415"/>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55: subscript and superscript</a:t>
            </a:r>
            <a:endParaRPr lang="en-US" sz="3480" dirty="0"/>
          </a:p>
        </p:txBody>
      </p:sp>
      <p:sp>
        <p:nvSpPr>
          <p:cNvPr id="3" name="Text 1"/>
          <p:cNvSpPr/>
          <p:nvPr/>
        </p:nvSpPr>
        <p:spPr>
          <a:xfrm>
            <a:off x="747713" y="2873722"/>
            <a:ext cx="10696575" cy="1381125"/>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Label-A: H</a:t>
            </a:r>
            <a:pPr algn="l" marL="342900" indent="-342900">
              <a:lnSpc>
                <a:spcPct val="150000"/>
              </a:lnSpc>
              <a:buSzPct val="100000"/>
              <a:buChar char="•"/>
            </a:pPr>
            <a:r>
              <a:rPr lang="en-US" sz="1631" baseline="-40000" dirty="0">
                <a:solidFill>
                  <a:srgbClr val="1F2328"/>
                </a:solidFill>
                <a:latin typeface="Segoe UI" pitchFamily="34" charset="0"/>
                <a:ea typeface="Segoe UI" pitchFamily="34" charset="-122"/>
                <a:cs typeface="Segoe UI" pitchFamily="34" charset="-120"/>
              </a:rPr>
              <a:t>2</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O</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Label-B: E=mc</a:t>
            </a:r>
            <a:pPr algn="l" marL="342900" indent="-342900">
              <a:lnSpc>
                <a:spcPct val="150000"/>
              </a:lnSpc>
              <a:buSzPct val="100000"/>
              <a:buChar char="•"/>
            </a:pPr>
            <a:r>
              <a:rPr lang="en-US" sz="1631" baseline="30000" dirty="0">
                <a:solidFill>
                  <a:srgbClr val="1F2328"/>
                </a:solidFill>
                <a:latin typeface="Segoe UI" pitchFamily="34" charset="0"/>
                <a:ea typeface="Segoe UI" pitchFamily="34" charset="-122"/>
                <a:cs typeface="Segoe UI" pitchFamily="34" charset="-120"/>
              </a:rPr>
              <a:t>2</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Label-C: val-N</a:t>
            </a:r>
            <a:pPr algn="l" marL="342900" indent="-342900">
              <a:lnSpc>
                <a:spcPct val="150000"/>
              </a:lnSpc>
              <a:buSzPct val="100000"/>
              <a:buChar char="•"/>
            </a:pPr>
            <a:r>
              <a:rPr lang="en-US" sz="1631" baseline="-40000" dirty="0">
                <a:solidFill>
                  <a:srgbClr val="1F2328"/>
                </a:solidFill>
                <a:latin typeface="Segoe UI" pitchFamily="34" charset="0"/>
                <a:ea typeface="Segoe UI" pitchFamily="34" charset="-122"/>
                <a:cs typeface="Segoe UI" pitchFamily="34" charset="-120"/>
              </a:rPr>
              <a:t>item</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 val-N</a:t>
            </a:r>
            <a:pPr algn="l" marL="342900" indent="-342900">
              <a:lnSpc>
                <a:spcPct val="150000"/>
              </a:lnSpc>
              <a:buSzPct val="100000"/>
              <a:buChar char="•"/>
            </a:pPr>
            <a:r>
              <a:rPr lang="en-US" sz="1631" baseline="30000" dirty="0">
                <a:solidFill>
                  <a:srgbClr val="1F2328"/>
                </a:solidFill>
                <a:latin typeface="Segoe UI" pitchFamily="34" charset="0"/>
                <a:ea typeface="Segoe UI" pitchFamily="34" charset="-122"/>
                <a:cs typeface="Segoe UI" pitchFamily="34" charset="-120"/>
              </a:rPr>
              <a:t>note</a:t>
            </a:r>
            <a:endParaRPr lang="en-US" sz="2175" dirty="0"/>
          </a:p>
        </p:txBody>
      </p:sp>
      <p:sp>
        <p:nvSpPr>
          <p:cNvPr id="4" name="Text 2"/>
          <p:cNvSpPr/>
          <p:nvPr/>
        </p:nvSpPr>
        <p:spPr>
          <a:xfrm>
            <a:off x="747713" y="4407247"/>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Alpha beta </a:t>
            </a:r>
            <a:pPr algn="l" indent="0" marL="0">
              <a:lnSpc>
                <a:spcPct val="150000"/>
              </a:lnSpc>
              <a:buNone/>
            </a:pPr>
            <a:r>
              <a:rPr lang="en-US" sz="1631" baseline="-40000" dirty="0">
                <a:solidFill>
                  <a:srgbClr val="1F2328"/>
                </a:solidFill>
                <a:latin typeface="Segoe UI" pitchFamily="34" charset="0"/>
                <a:ea typeface="Segoe UI" pitchFamily="34" charset="-122"/>
                <a:cs typeface="Segoe UI" pitchFamily="34" charset="-120"/>
              </a:rPr>
              <a:t>gamma</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delta </a:t>
            </a:r>
            <a:pPr algn="l" indent="0" marL="0">
              <a:lnSpc>
                <a:spcPct val="150000"/>
              </a:lnSpc>
              <a:buNone/>
            </a:pPr>
            <a:r>
              <a:rPr lang="en-US" sz="1631" baseline="30000" dirty="0">
                <a:solidFill>
                  <a:srgbClr val="1F2328"/>
                </a:solidFill>
                <a:latin typeface="Segoe UI" pitchFamily="34" charset="0"/>
                <a:ea typeface="Segoe UI" pitchFamily="34" charset="-122"/>
                <a:cs typeface="Segoe UI" pitchFamily="34" charset="-120"/>
              </a:rPr>
              <a:t>epsilon</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zeta.</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6515100"/>
            <a:ext cx="261640" cy="342900"/>
          </a:xfrm>
          <a:prstGeom prst="rect">
            <a:avLst/>
          </a:prstGeom>
          <a:solidFill>
            <a:srgbClr val="2563EB"/>
          </a:solidFill>
          <a:ln/>
        </p:spPr>
      </p:sp>
      <p:sp>
        <p:nvSpPr>
          <p:cNvPr id="3" name="Text 1"/>
          <p:cNvSpPr/>
          <p:nvPr/>
        </p:nvSpPr>
        <p:spPr>
          <a:xfrm>
            <a:off x="747713" y="2036415"/>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56: section::before/after (banner suppression test)</a:t>
            </a:r>
            <a:endParaRPr lang="en-US" sz="3480" dirty="0"/>
          </a:p>
        </p:txBody>
      </p:sp>
      <p:sp>
        <p:nvSpPr>
          <p:cNvPr id="4" name="Text 2"/>
          <p:cNvSpPr/>
          <p:nvPr/>
        </p:nvSpPr>
        <p:spPr>
          <a:xfrm>
            <a:off x="747713" y="3426172"/>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Verify that the PPTX for this slide does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not display top/bottom banners</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5" name="Text 3"/>
          <p:cNvSpPr/>
          <p:nvPr/>
        </p:nvSpPr>
        <p:spPr>
          <a:xfrm>
            <a:off x="747713" y="3992910"/>
            <a:ext cx="11001375" cy="828675"/>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section::before and section::after with content:"" should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not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be extracted as banners.</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194941"/>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57: h2 border-left vertical decoration + ZWJ emoji</a:t>
            </a:r>
            <a:endParaRPr lang="en-US" sz="3480" dirty="0"/>
          </a:p>
        </p:txBody>
      </p:sp>
      <p:sp>
        <p:nvSpPr>
          <p:cNvPr id="3" name="Shape 1"/>
          <p:cNvSpPr/>
          <p:nvPr/>
        </p:nvSpPr>
        <p:spPr>
          <a:xfrm>
            <a:off x="747713" y="2660898"/>
            <a:ext cx="38100" cy="556468"/>
          </a:xfrm>
          <a:prstGeom prst="rect">
            <a:avLst/>
          </a:prstGeom>
          <a:solidFill>
            <a:srgbClr val="3498DB"/>
          </a:solidFill>
          <a:ln w="12700">
            <a:solidFill>
              <a:srgbClr val="3498DB"/>
            </a:solidFill>
            <a:prstDash val="solid"/>
          </a:ln>
        </p:spPr>
      </p:sp>
      <p:sp>
        <p:nvSpPr>
          <p:cNvPr id="4" name="Text 2"/>
          <p:cNvSpPr/>
          <p:nvPr/>
        </p:nvSpPr>
        <p:spPr>
          <a:xfrm>
            <a:off x="785813" y="2660898"/>
            <a:ext cx="11253788" cy="556468"/>
          </a:xfrm>
          <a:prstGeom prst="rect">
            <a:avLst/>
          </a:prstGeom>
          <a:noFill/>
          <a:ln/>
        </p:spPr>
        <p:txBody>
          <a:bodyPr wrap="square" lIns="95250" tIns="0" rIns="0" bIns="107728" rtlCol="0" anchor="t"/>
          <a:lstStyle/>
          <a:p>
            <a:pPr algn="l" indent="0" marL="0">
              <a:lnSpc>
                <a:spcPct val="125000"/>
              </a:lnSpc>
              <a:buNone/>
            </a:pPr>
            <a:r>
              <a:rPr lang="en-US" sz="2828" b="1" dirty="0">
                <a:solidFill>
                  <a:srgbClr val="2980B9"/>
                </a:solidFill>
                <a:latin typeface="Segoe UI" pitchFamily="34" charset="0"/>
                <a:ea typeface="Segoe UI" pitchFamily="34" charset="-122"/>
                <a:cs typeface="Segoe UI" pitchFamily="34" charset="-120"/>
              </a:rPr>
              <a:t>Vertical decoration heading: text must not overlap the bar</a:t>
            </a:r>
            <a:endParaRPr lang="en-US" sz="2828" dirty="0"/>
          </a:p>
        </p:txBody>
      </p:sp>
      <p:sp>
        <p:nvSpPr>
          <p:cNvPr id="5" name="Text 3"/>
          <p:cNvSpPr/>
          <p:nvPr/>
        </p:nvSpPr>
        <p:spPr>
          <a:xfrm>
            <a:off x="747713" y="3369766"/>
            <a:ext cx="11001375" cy="1243013"/>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Text should start to the </a:t>
            </a:r>
            <a:pPr algn="l" indent="0" marL="0">
              <a:lnSpc>
                <a:spcPct val="150000"/>
              </a:lnSpc>
              <a:buNone/>
            </a:pPr>
            <a:r>
              <a:rPr lang="en-US" sz="2175" b="1" dirty="0">
                <a:solidFill>
                  <a:srgbClr val="1F2328"/>
                </a:solidFill>
                <a:highlight>
                  <a:srgbClr val="F1C40F"/>
                </a:highlight>
                <a:latin typeface="Segoe UI" pitchFamily="34" charset="0"/>
                <a:ea typeface="Segoe UI" pitchFamily="34" charset="-122"/>
                <a:cs typeface="Segoe UI" pitchFamily="34" charset="-120"/>
              </a:rPr>
              <a:t>right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of the border-left bar.</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Developer: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(ZWJ composed emoji)</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Family: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(family ZWJ sequence)</a:t>
            </a:r>
            <a:endParaRPr lang="en-US" sz="2175" dirty="0"/>
          </a:p>
        </p:txBody>
      </p:sp>
      <p:sp>
        <p:nvSpPr>
          <p:cNvPr id="6" name="Text 4"/>
          <p:cNvSpPr/>
          <p:nvPr/>
        </p:nvSpPr>
        <p:spPr>
          <a:xfrm>
            <a:off x="747713" y="4765179"/>
            <a:ext cx="10696575" cy="897731"/>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Working on </a:t>
            </a:r>
            <a:pPr algn="l" marL="342900" indent="-342900">
              <a:lnSpc>
                <a:spcPct val="150000"/>
              </a:lnSpc>
              <a:buSzPct val="100000"/>
              <a:buChar char="•"/>
            </a:pPr>
            <a:r>
              <a:rPr lang="en-US" sz="2175" b="1" dirty="0">
                <a:solidFill>
                  <a:srgbClr val="1F2328"/>
                </a:solidFill>
                <a:highlight>
                  <a:srgbClr val="F1C40F"/>
                </a:highlight>
                <a:latin typeface="Segoe UI" pitchFamily="34" charset="0"/>
                <a:ea typeface="Segoe UI" pitchFamily="34" charset="-122"/>
                <a:cs typeface="Segoe UI" pitchFamily="34" charset="-120"/>
              </a:rPr>
              <a:t>alpha beta</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items</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The 4px border-left should render as a vertical bar with no text overlap</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574750"/>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58: Section-scoped colour themes (class-scoped h2 border)</a:t>
            </a:r>
            <a:endParaRPr lang="en-US" sz="3480" dirty="0"/>
          </a:p>
        </p:txBody>
      </p:sp>
      <p:sp>
        <p:nvSpPr>
          <p:cNvPr id="3" name="Shape 1"/>
          <p:cNvSpPr/>
          <p:nvPr/>
        </p:nvSpPr>
        <p:spPr>
          <a:xfrm>
            <a:off x="747713" y="3040707"/>
            <a:ext cx="38100" cy="556468"/>
          </a:xfrm>
          <a:prstGeom prst="rect">
            <a:avLst/>
          </a:prstGeom>
          <a:solidFill>
            <a:srgbClr val="27AE60"/>
          </a:solidFill>
          <a:ln w="12700">
            <a:solidFill>
              <a:srgbClr val="27AE60"/>
            </a:solidFill>
            <a:prstDash val="solid"/>
          </a:ln>
        </p:spPr>
      </p:sp>
      <p:sp>
        <p:nvSpPr>
          <p:cNvPr id="4" name="Text 2"/>
          <p:cNvSpPr/>
          <p:nvPr/>
        </p:nvSpPr>
        <p:spPr>
          <a:xfrm>
            <a:off x="785813" y="3040707"/>
            <a:ext cx="11253788" cy="556468"/>
          </a:xfrm>
          <a:prstGeom prst="rect">
            <a:avLst/>
          </a:prstGeom>
          <a:noFill/>
          <a:ln/>
        </p:spPr>
        <p:txBody>
          <a:bodyPr wrap="square" lIns="95250" tIns="0" rIns="0" bIns="107728" rtlCol="0" anchor="t"/>
          <a:lstStyle/>
          <a:p>
            <a:pPr algn="l" indent="0" marL="0">
              <a:lnSpc>
                <a:spcPct val="125000"/>
              </a:lnSpc>
              <a:buNone/>
            </a:pPr>
            <a:r>
              <a:rPr lang="en-US" sz="2828" b="1" dirty="0">
                <a:solidFill>
                  <a:srgbClr val="27AE60"/>
                </a:solidFill>
                <a:latin typeface="Segoe UI" pitchFamily="34" charset="0"/>
                <a:ea typeface="Segoe UI" pitchFamily="34" charset="-122"/>
                <a:cs typeface="Segoe UI" pitchFamily="34" charset="-120"/>
              </a:rPr>
              <a:t>Theme-colour vertical decoration</a:t>
            </a:r>
            <a:endParaRPr lang="en-US" sz="2828" dirty="0"/>
          </a:p>
        </p:txBody>
      </p:sp>
      <p:graphicFrame>
        <p:nvGraphicFramePr>
          <p:cNvPr id="59" name="Table 0"/>
          <p:cNvGraphicFramePr>
            <a:graphicFrameLocks noGrp="1"/>
          </p:cNvGraphicFramePr>
          <p:nvPr>
            <p:extLst>
              <p:ext uri="{D42A27DB-BD31-4B8C-83A1-F6EECF244321}">
                <p14:modId xmlns:p14="http://schemas.microsoft.com/office/powerpoint/2010/main" val="1579011935"/>
              </p:ext>
            </p:extLst>
          </p:nvPr>
        </p:nvGraphicFramePr>
        <p:xfrm>
          <a:off x="747713" y="3749576"/>
          <a:ext cx="10696575" cy="914400"/>
        </p:xfrm>
        <a:graphic>
          <a:graphicData uri="http://schemas.openxmlformats.org/drawingml/2006/table">
            <a:tbl>
              <a:tblPr/>
              <a:tblGrid>
                <a:gridCol w="870109"/>
                <a:gridCol w="930116"/>
                <a:gridCol w="930116"/>
              </a:tblGrid>
              <a:tr h="0">
                <a:tc>
                  <a:txBody>
                    <a:bodyPr/>
                    <a:lstStyle/>
                    <a:p>
                      <a:pPr algn="ctr" indent="0" marL="0">
                        <a:buNone/>
                      </a:pPr>
                      <a:r>
                        <a:rPr lang="en-US" sz="1350" b="1" dirty="0">
                          <a:solidFill>
                            <a:srgbClr val="FFFFFF"/>
                          </a:solidFill>
                          <a:latin typeface="Segoe UI" pitchFamily="34" charset="0"/>
                          <a:ea typeface="Segoe UI" pitchFamily="34" charset="-122"/>
                          <a:cs typeface="Segoe UI" pitchFamily="34" charset="-120"/>
                        </a:rPr>
                        <a:t>Item</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27AE60"/>
                    </a:solidFill>
                  </a:tcPr>
                </a:tc>
                <a:tc>
                  <a:txBody>
                    <a:bodyPr/>
                    <a:lstStyle/>
                    <a:p>
                      <a:pPr algn="ctr" indent="0" marL="0">
                        <a:buNone/>
                      </a:pPr>
                      <a:r>
                        <a:rPr lang="en-US" sz="1350" b="1" dirty="0">
                          <a:solidFill>
                            <a:srgbClr val="FFFFFF"/>
                          </a:solidFill>
                          <a:latin typeface="Segoe UI" pitchFamily="34" charset="0"/>
                          <a:ea typeface="Segoe UI" pitchFamily="34" charset="-122"/>
                          <a:cs typeface="Segoe UI" pitchFamily="34" charset="-120"/>
                        </a:rPr>
                        <a:t>Mode-1</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27AE60"/>
                    </a:solidFill>
                  </a:tcPr>
                </a:tc>
                <a:tc>
                  <a:txBody>
                    <a:bodyPr/>
                    <a:lstStyle/>
                    <a:p>
                      <a:pPr algn="ctr" indent="0" marL="0">
                        <a:buNone/>
                      </a:pPr>
                      <a:r>
                        <a:rPr lang="en-US" sz="1350" b="1" dirty="0">
                          <a:solidFill>
                            <a:srgbClr val="FFFFFF"/>
                          </a:solidFill>
                          <a:latin typeface="Segoe UI" pitchFamily="34" charset="0"/>
                          <a:ea typeface="Segoe UI" pitchFamily="34" charset="-122"/>
                          <a:cs typeface="Segoe UI" pitchFamily="34" charset="-120"/>
                        </a:rPr>
                        <a:t>Mode-2</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27AE60"/>
                    </a:solidFill>
                  </a:tcPr>
                </a:tc>
              </a:tr>
              <a:tr h="0">
                <a:tc>
                  <a:txBody>
                    <a:bodyPr/>
                    <a:lstStyle/>
                    <a:p>
                      <a:pPr indent="0" marL="0">
                        <a:buNone/>
                      </a:pPr>
                      <a:r>
                        <a:rPr lang="en-US" sz="1350" b="1" dirty="0">
                          <a:solidFill>
                            <a:srgbClr val="1F2328"/>
                          </a:solidFill>
                          <a:latin typeface="Segoe UI" pitchFamily="34" charset="0"/>
                          <a:ea typeface="Segoe UI" pitchFamily="34" charset="-122"/>
                          <a:cs typeface="Segoe UI" pitchFamily="34" charset="-120"/>
                        </a:rPr>
                        <a:t>Item-A</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1350" dirty="0">
                          <a:solidFill>
                            <a:srgbClr val="1F2328"/>
                          </a:solidFill>
                          <a:latin typeface="Segoe UI" pitchFamily="34" charset="0"/>
                          <a:ea typeface="Segoe UI" pitchFamily="34" charset="-122"/>
                          <a:cs typeface="Segoe UI" pitchFamily="34" charset="-120"/>
                        </a:rPr>
                        <a:t>State-1</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1350" dirty="0">
                          <a:solidFill>
                            <a:srgbClr val="1F2328"/>
                          </a:solidFill>
                          <a:latin typeface="Segoe UI" pitchFamily="34" charset="0"/>
                          <a:ea typeface="Segoe UI" pitchFamily="34" charset="-122"/>
                          <a:cs typeface="Segoe UI" pitchFamily="34" charset="-120"/>
                        </a:rPr>
                        <a:t>State-2</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indent="0" marL="0">
                        <a:buNone/>
                      </a:pPr>
                      <a:r>
                        <a:rPr lang="en-US" sz="1350" b="1" dirty="0">
                          <a:solidFill>
                            <a:srgbClr val="1F2328"/>
                          </a:solidFill>
                          <a:latin typeface="Segoe UI" pitchFamily="34" charset="0"/>
                          <a:ea typeface="Segoe UI" pitchFamily="34" charset="-122"/>
                          <a:cs typeface="Segoe UI" pitchFamily="34" charset="-120"/>
                        </a:rPr>
                        <a:t>Item-B</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indent="0" marL="0">
                        <a:buNone/>
                      </a:pPr>
                      <a:r>
                        <a:rPr lang="en-US" sz="1350" dirty="0">
                          <a:solidFill>
                            <a:srgbClr val="1F2328"/>
                          </a:solidFill>
                          <a:latin typeface="Segoe UI" pitchFamily="34" charset="0"/>
                          <a:ea typeface="Segoe UI" pitchFamily="34" charset="-122"/>
                          <a:cs typeface="Segoe UI" pitchFamily="34" charset="-120"/>
                        </a:rPr>
                        <a:t>State-3</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indent="0" marL="0">
                        <a:buNone/>
                      </a:pPr>
                      <a:r>
                        <a:rPr lang="en-US" sz="1350" dirty="0">
                          <a:solidFill>
                            <a:srgbClr val="1F2328"/>
                          </a:solidFill>
                          <a:latin typeface="Segoe UI" pitchFamily="34" charset="0"/>
                          <a:ea typeface="Segoe UI" pitchFamily="34" charset="-122"/>
                          <a:cs typeface="Segoe UI" pitchFamily="34" charset="-120"/>
                        </a:rPr>
                        <a:t>State-4</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r h="0">
                <a:tc>
                  <a:txBody>
                    <a:bodyPr/>
                    <a:lstStyle/>
                    <a:p>
                      <a:pPr indent="0" marL="0">
                        <a:buNone/>
                      </a:pPr>
                      <a:r>
                        <a:rPr lang="en-US" sz="1350" b="1" dirty="0">
                          <a:solidFill>
                            <a:srgbClr val="1F2328"/>
                          </a:solidFill>
                          <a:latin typeface="Segoe UI" pitchFamily="34" charset="0"/>
                          <a:ea typeface="Segoe UI" pitchFamily="34" charset="-122"/>
                          <a:cs typeface="Segoe UI" pitchFamily="34" charset="-120"/>
                        </a:rPr>
                        <a:t>Item-C</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1350" dirty="0">
                          <a:solidFill>
                            <a:srgbClr val="1F2328"/>
                          </a:solidFill>
                          <a:latin typeface="Segoe UI" pitchFamily="34" charset="0"/>
                          <a:ea typeface="Segoe UI" pitchFamily="34" charset="-122"/>
                          <a:cs typeface="Segoe UI" pitchFamily="34" charset="-120"/>
                        </a:rPr>
                        <a:t>State-5</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1350" dirty="0">
                          <a:solidFill>
                            <a:srgbClr val="1F2328"/>
                          </a:solidFill>
                          <a:latin typeface="Segoe UI" pitchFamily="34" charset="0"/>
                          <a:ea typeface="Segoe UI" pitchFamily="34" charset="-122"/>
                          <a:cs typeface="Segoe UI" pitchFamily="34" charset="-120"/>
                        </a:rPr>
                        <a:t>State-6</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bl>
          </a:graphicData>
        </a:graphic>
      </p:graphicFrame>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678335"/>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59: Solid background strong highlight</a:t>
            </a:r>
            <a:endParaRPr lang="en-US" sz="3480" dirty="0"/>
          </a:p>
        </p:txBody>
      </p:sp>
      <p:sp>
        <p:nvSpPr>
          <p:cNvPr id="3" name="Text 1"/>
          <p:cNvSpPr/>
          <p:nvPr/>
        </p:nvSpPr>
        <p:spPr>
          <a:xfrm>
            <a:off x="747713" y="2591842"/>
            <a:ext cx="11291888" cy="556468"/>
          </a:xfrm>
          <a:prstGeom prst="rect">
            <a:avLst/>
          </a:prstGeom>
          <a:noFill/>
          <a:ln/>
        </p:spPr>
        <p:txBody>
          <a:bodyPr wrap="square" lIns="0" tIns="0" rIns="0" bIns="107728" rtlCol="0" anchor="t"/>
          <a:lstStyle/>
          <a:p>
            <a:pPr algn="l" indent="0" marL="0">
              <a:lnSpc>
                <a:spcPct val="125000"/>
              </a:lnSpc>
              <a:buNone/>
            </a:pPr>
            <a:r>
              <a:rPr lang="en-US" sz="2828" b="1" dirty="0">
                <a:solidFill>
                  <a:srgbClr val="1F2328"/>
                </a:solidFill>
                <a:latin typeface="Segoe UI" pitchFamily="34" charset="0"/>
                <a:ea typeface="Segoe UI" pitchFamily="34" charset="-122"/>
                <a:cs typeface="Segoe UI" pitchFamily="34" charset="-120"/>
              </a:rPr>
              <a:t>Solid-colour strong tag</a:t>
            </a:r>
            <a:endParaRPr lang="en-US" sz="2828" dirty="0"/>
          </a:p>
        </p:txBody>
      </p:sp>
      <p:sp>
        <p:nvSpPr>
          <p:cNvPr id="4" name="Text 2"/>
          <p:cNvSpPr/>
          <p:nvPr/>
        </p:nvSpPr>
        <p:spPr>
          <a:xfrm>
            <a:off x="747713" y="3300710"/>
            <a:ext cx="11001375" cy="828675"/>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Inline highlighting of </a:t>
            </a:r>
            <a:pPr algn="l" indent="0" marL="0">
              <a:lnSpc>
                <a:spcPct val="150000"/>
              </a:lnSpc>
              <a:buNone/>
            </a:pPr>
            <a:r>
              <a:rPr lang="en-US" sz="2175" b="1" dirty="0">
                <a:solidFill>
                  <a:srgbClr val="1F2328"/>
                </a:solidFill>
                <a:highlight>
                  <a:srgbClr val="F1C40F"/>
                </a:highlight>
                <a:latin typeface="Segoe UI" pitchFamily="34" charset="0"/>
                <a:ea typeface="Segoe UI" pitchFamily="34" charset="-122"/>
                <a:cs typeface="Segoe UI" pitchFamily="34" charset="-120"/>
              </a:rPr>
              <a:t>alpha items</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a:t>
            </a:r>
            <a:pPr algn="l" indent="0" marL="0">
              <a:lnSpc>
                <a:spcPct val="150000"/>
              </a:lnSpc>
              <a:buNone/>
            </a:pPr>
            <a:r>
              <a:rPr lang="en-US" sz="2175" b="1" dirty="0">
                <a:solidFill>
                  <a:srgbClr val="1F2328"/>
                </a:solidFill>
                <a:highlight>
                  <a:srgbClr val="F1C40F"/>
                </a:highlight>
                <a:latin typeface="Segoe UI" pitchFamily="34" charset="0"/>
                <a:ea typeface="Segoe UI" pitchFamily="34" charset="-122"/>
                <a:cs typeface="Segoe UI" pitchFamily="34" charset="-120"/>
              </a:rPr>
              <a:t>val-42 labels</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in paragraphs.</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Solid colour (#f1c40f) background — not a gradient — should render correctly.</a:t>
            </a:r>
            <a:endParaRPr lang="en-US" sz="2175" dirty="0"/>
          </a:p>
        </p:txBody>
      </p:sp>
      <p:sp>
        <p:nvSpPr>
          <p:cNvPr id="5" name="Text 3"/>
          <p:cNvSpPr/>
          <p:nvPr/>
        </p:nvSpPr>
        <p:spPr>
          <a:xfrm>
            <a:off x="747713" y="4281785"/>
            <a:ext cx="10696575" cy="897731"/>
          </a:xfrm>
          <a:prstGeom prst="rect">
            <a:avLst/>
          </a:prstGeom>
          <a:noFill/>
          <a:ln/>
        </p:spPr>
        <p:txBody>
          <a:bodyPr wrap="square" lIns="0" tIns="0" rIns="0" bIns="0" rtlCol="0" anchor="t"/>
          <a:lstStyle/>
          <a:p>
            <a:pPr algn="l" marL="342900" indent="-342900">
              <a:lnSpc>
                <a:spcPct val="150000"/>
              </a:lnSpc>
              <a:buSzPct val="100000"/>
              <a:buChar char="•"/>
            </a:pPr>
            <a:r>
              <a:rPr lang="en-US" sz="2175" b="1" dirty="0">
                <a:solidFill>
                  <a:srgbClr val="1F2328"/>
                </a:solidFill>
                <a:highlight>
                  <a:srgbClr val="F1C40F"/>
                </a:highlight>
                <a:latin typeface="Segoe UI" pitchFamily="34" charset="0"/>
                <a:ea typeface="Segoe UI" pitchFamily="34" charset="-122"/>
                <a:cs typeface="Segoe UI" pitchFamily="34" charset="-120"/>
              </a:rPr>
              <a:t>method-A</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approach for beta check</a:t>
            </a:r>
            <a:endParaRPr lang="en-US" sz="2175" dirty="0"/>
          </a:p>
          <a:p>
            <a:pPr algn="l" marL="342900" indent="-342900">
              <a:lnSpc>
                <a:spcPct val="150000"/>
              </a:lnSpc>
              <a:buSzPct val="100000"/>
              <a:buChar char="•"/>
            </a:pPr>
            <a:r>
              <a:rPr lang="en-US" sz="2175" b="1" dirty="0">
                <a:solidFill>
                  <a:srgbClr val="1F2328"/>
                </a:solidFill>
                <a:highlight>
                  <a:srgbClr val="F1C40F"/>
                </a:highlight>
                <a:latin typeface="Segoe UI" pitchFamily="34" charset="0"/>
                <a:ea typeface="Segoe UI" pitchFamily="34" charset="-122"/>
                <a:cs typeface="Segoe UI" pitchFamily="34" charset="-120"/>
              </a:rPr>
              <a:t>Label-H / Label-M</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item data</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948309"/>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6: Paragraph + Code + Blockquote</a:t>
            </a:r>
            <a:endParaRPr lang="en-US" sz="3480" dirty="0"/>
          </a:p>
        </p:txBody>
      </p:sp>
      <p:sp>
        <p:nvSpPr>
          <p:cNvPr id="3" name="Shape 1"/>
          <p:cNvSpPr/>
          <p:nvPr/>
        </p:nvSpPr>
        <p:spPr>
          <a:xfrm>
            <a:off x="747713" y="2785616"/>
            <a:ext cx="10696575" cy="1143000"/>
          </a:xfrm>
          <a:prstGeom prst="roundRect">
            <a:avLst>
              <a:gd name="adj" fmla="val 8000"/>
            </a:avLst>
          </a:prstGeom>
          <a:solidFill>
            <a:srgbClr val="F6F8FA"/>
          </a:solidFill>
          <a:ln w="9525">
            <a:solidFill>
              <a:srgbClr val="D1D9E0"/>
            </a:solidFill>
            <a:prstDash val="solid"/>
          </a:ln>
        </p:spPr>
      </p:sp>
      <p:sp>
        <p:nvSpPr>
          <p:cNvPr id="4" name="Text 2"/>
          <p:cNvSpPr/>
          <p:nvPr/>
        </p:nvSpPr>
        <p:spPr>
          <a:xfrm>
            <a:off x="747713" y="2785616"/>
            <a:ext cx="11077575" cy="1143000"/>
          </a:xfrm>
          <a:prstGeom prst="rect">
            <a:avLst/>
          </a:prstGeom>
          <a:noFill/>
          <a:ln/>
        </p:spPr>
        <p:txBody>
          <a:bodyPr wrap="square" lIns="152400" tIns="152400" rIns="152400" bIns="152400" rtlCol="0" anchor="t"/>
          <a:lstStyle/>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function</a:t>
            </a:r>
            <a:pPr algn="l" indent="0" marL="0">
              <a:lnSpc>
                <a:spcPct val="115000"/>
              </a:lnSpc>
              <a:buNone/>
            </a:pPr>
            <a:r>
              <a:rPr lang="en-US" sz="1849" dirty="0">
                <a:solidFill>
                  <a:srgbClr val="6639BA"/>
                </a:solidFill>
                <a:latin typeface="Consolas" pitchFamily="34" charset="0"/>
                <a:ea typeface="Consolas" pitchFamily="34" charset="-122"/>
                <a:cs typeface="Consolas" pitchFamily="34" charset="-120"/>
              </a:rPr>
              <a:t>greet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name</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953800"/>
                </a:solidFill>
                <a:latin typeface="Consolas" pitchFamily="34" charset="0"/>
                <a:ea typeface="Consolas" pitchFamily="34" charset="-122"/>
                <a:cs typeface="Consolas" pitchFamily="34" charset="-120"/>
              </a:rPr>
              <a:t>string</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953800"/>
                </a:solidFill>
                <a:latin typeface="Consolas" pitchFamily="34" charset="0"/>
                <a:ea typeface="Consolas" pitchFamily="34" charset="-122"/>
                <a:cs typeface="Consolas" pitchFamily="34" charset="-120"/>
              </a:rPr>
              <a:t>string</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return</a:t>
            </a:r>
            <a:pPr algn="l" indent="0" marL="0">
              <a:lnSpc>
                <a:spcPct val="115000"/>
              </a:lnSpc>
              <a:buNone/>
            </a:pPr>
            <a:r>
              <a:rPr lang="en-US" sz="1849" dirty="0">
                <a:solidFill>
                  <a:srgbClr val="0A3069"/>
                </a:solidFill>
                <a:latin typeface="Consolas" pitchFamily="34" charset="0"/>
                <a:ea typeface="Consolas" pitchFamily="34" charset="-122"/>
                <a:cs typeface="Consolas" pitchFamily="34" charset="-120"/>
              </a:rPr>
              <a:t>`Hello, </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${name}</a:t>
            </a:r>
            <a:pPr algn="l" indent="0" marL="0">
              <a:lnSpc>
                <a:spcPct val="115000"/>
              </a:lnSpc>
              <a:buNone/>
            </a:pPr>
            <a:r>
              <a:rPr lang="en-US" sz="1849" dirty="0">
                <a:solidFill>
                  <a:srgbClr val="0A3069"/>
                </a:solidFill>
                <a:latin typeface="Consolas" pitchFamily="34" charset="0"/>
                <a:ea typeface="Consolas" pitchFamily="34" charset="-122"/>
                <a:cs typeface="Consolas" pitchFamily="34" charset="-120"/>
              </a:rPr>
              <a:t>!`</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endParaRPr lang="en-US" sz="1849" dirty="0"/>
          </a:p>
        </p:txBody>
      </p:sp>
      <p:sp>
        <p:nvSpPr>
          <p:cNvPr id="5" name="Shape 3"/>
          <p:cNvSpPr/>
          <p:nvPr/>
        </p:nvSpPr>
        <p:spPr>
          <a:xfrm>
            <a:off x="747713" y="4081016"/>
            <a:ext cx="66675" cy="828675"/>
          </a:xfrm>
          <a:prstGeom prst="rect">
            <a:avLst/>
          </a:prstGeom>
          <a:solidFill>
            <a:srgbClr val="D1D9E0"/>
          </a:solidFill>
          <a:ln/>
        </p:spPr>
      </p:sp>
      <p:sp>
        <p:nvSpPr>
          <p:cNvPr id="6" name="Text 4"/>
          <p:cNvSpPr/>
          <p:nvPr/>
        </p:nvSpPr>
        <p:spPr>
          <a:xfrm>
            <a:off x="814388" y="4081016"/>
            <a:ext cx="10629900" cy="828675"/>
          </a:xfrm>
          <a:prstGeom prst="rect">
            <a:avLst/>
          </a:prstGeom>
          <a:noFill/>
          <a:ln/>
        </p:spPr>
        <p:txBody>
          <a:bodyPr wrap="square" lIns="276225" tIns="0" rIns="276225" bIns="0" rtlCol="0" anchor="t"/>
          <a:lstStyle/>
          <a:p>
            <a:pPr algn="l" indent="0" marL="0">
              <a:lnSpc>
                <a:spcPct val="150000"/>
              </a:lnSpc>
              <a:buNone/>
            </a:pPr>
            <a:r>
              <a:rPr lang="en-US" sz="2175" dirty="0">
                <a:solidFill>
                  <a:srgbClr val="59636E"/>
                </a:solidFill>
                <a:latin typeface="Segoe UI" pitchFamily="34" charset="0"/>
                <a:ea typeface="Segoe UI" pitchFamily="34" charset="-122"/>
                <a:cs typeface="Segoe UI" pitchFamily="34" charset="-120"/>
              </a:rPr>
              <a:t>This is a blockquote. It also tests</a:t>
            </a:r>
            <a:pPr algn="l" indent="0" marL="0">
              <a:lnSpc>
                <a:spcPct val="150000"/>
              </a:lnSpc>
              <a:buNone/>
            </a:pPr>
            <a:endParaRPr lang="en-US" sz="2175" dirty="0"/>
          </a:p>
          <a:p>
            <a:pPr algn="l" indent="0" marL="0">
              <a:lnSpc>
                <a:spcPct val="150000"/>
              </a:lnSpc>
              <a:buNone/>
            </a:pPr>
            <a:r>
              <a:rPr lang="en-US" sz="2175" dirty="0">
                <a:solidFill>
                  <a:srgbClr val="59636E"/>
                </a:solidFill>
                <a:latin typeface="Segoe UI" pitchFamily="34" charset="0"/>
                <a:ea typeface="Segoe UI" pitchFamily="34" charset="-122"/>
                <a:cs typeface="Segoe UI" pitchFamily="34" charset="-120"/>
              </a:rPr>
              <a:t>the case of a long quote with line breaks.</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47713" y="1720007"/>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60: Compound background filters (blur + brightness + grayscale)</a:t>
            </a:r>
            <a:endParaRPr lang="en-US" sz="3480" dirty="0"/>
          </a:p>
        </p:txBody>
      </p:sp>
      <p:sp>
        <p:nvSpPr>
          <p:cNvPr id="3" name="Shape 1"/>
          <p:cNvSpPr/>
          <p:nvPr/>
        </p:nvSpPr>
        <p:spPr>
          <a:xfrm>
            <a:off x="747713" y="3185964"/>
            <a:ext cx="38100" cy="556468"/>
          </a:xfrm>
          <a:prstGeom prst="rect">
            <a:avLst/>
          </a:prstGeom>
          <a:solidFill>
            <a:srgbClr val="E74C3C"/>
          </a:solidFill>
          <a:ln w="12700">
            <a:solidFill>
              <a:srgbClr val="E74C3C"/>
            </a:solidFill>
            <a:prstDash val="solid"/>
          </a:ln>
        </p:spPr>
      </p:sp>
      <p:sp>
        <p:nvSpPr>
          <p:cNvPr id="4" name="Text 2"/>
          <p:cNvSpPr/>
          <p:nvPr/>
        </p:nvSpPr>
        <p:spPr>
          <a:xfrm>
            <a:off x="785813" y="3185964"/>
            <a:ext cx="11253788" cy="556468"/>
          </a:xfrm>
          <a:prstGeom prst="rect">
            <a:avLst/>
          </a:prstGeom>
          <a:noFill/>
          <a:ln/>
        </p:spPr>
        <p:txBody>
          <a:bodyPr wrap="square" lIns="95250" tIns="0" rIns="0" bIns="107728" rtlCol="0" anchor="t"/>
          <a:lstStyle/>
          <a:p>
            <a:pPr algn="l" indent="0" marL="0">
              <a:lnSpc>
                <a:spcPct val="125000"/>
              </a:lnSpc>
              <a:buNone/>
            </a:pPr>
            <a:r>
              <a:rPr lang="en-US" sz="2828" b="1" dirty="0">
                <a:solidFill>
                  <a:srgbClr val="C0392B"/>
                </a:solidFill>
                <a:latin typeface="Segoe UI" pitchFamily="34" charset="0"/>
                <a:ea typeface="Segoe UI" pitchFamily="34" charset="-122"/>
                <a:cs typeface="Segoe UI" pitchFamily="34" charset="-120"/>
              </a:rPr>
              <a:t>Background image with filters</a:t>
            </a:r>
            <a:endParaRPr lang="en-US" sz="2828" dirty="0"/>
          </a:p>
        </p:txBody>
      </p:sp>
      <p:sp>
        <p:nvSpPr>
          <p:cNvPr id="5" name="Text 3"/>
          <p:cNvSpPr/>
          <p:nvPr/>
        </p:nvSpPr>
        <p:spPr>
          <a:xfrm>
            <a:off x="747713" y="3894832"/>
            <a:ext cx="11001375" cy="1243013"/>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Three filters applied simultaneously to the background image: blur + brightness + grayscale.</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Foreground text is displayed with a border-left vertical decoration heading.</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12192000" cy="152400"/>
          </a:xfrm>
          <a:prstGeom prst="rect">
            <a:avLst/>
          </a:prstGeom>
          <a:solidFill>
            <a:srgbClr val="16324F"/>
          </a:solidFill>
          <a:ln/>
        </p:spPr>
      </p:sp>
      <p:sp>
        <p:nvSpPr>
          <p:cNvPr id="3" name="Shape 1"/>
          <p:cNvSpPr/>
          <p:nvPr/>
        </p:nvSpPr>
        <p:spPr>
          <a:xfrm>
            <a:off x="0" y="6762750"/>
            <a:ext cx="12192000" cy="95250"/>
          </a:xfrm>
          <a:prstGeom prst="rect">
            <a:avLst/>
          </a:prstGeom>
          <a:solidFill>
            <a:srgbClr val="0F6CBD"/>
          </a:solidFill>
          <a:ln/>
        </p:spPr>
      </p:sp>
      <p:sp>
        <p:nvSpPr>
          <p:cNvPr id="4" name="Text 2"/>
          <p:cNvSpPr/>
          <p:nvPr/>
        </p:nvSpPr>
        <p:spPr>
          <a:xfrm>
            <a:off x="747713" y="841177"/>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61: global section::before + user class (no banner test)</a:t>
            </a:r>
            <a:endParaRPr lang="en-US" sz="3480" dirty="0"/>
          </a:p>
        </p:txBody>
      </p:sp>
      <p:sp>
        <p:nvSpPr>
          <p:cNvPr id="5" name="Text 3"/>
          <p:cNvSpPr/>
          <p:nvPr/>
        </p:nvSpPr>
        <p:spPr>
          <a:xfrm>
            <a:off x="747713" y="2230934"/>
            <a:ext cx="11001375" cy="856952"/>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This slide has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class="decorated"</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also defines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section::before</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section::after</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as scoped styles.</a:t>
            </a:r>
            <a:endParaRPr lang="en-US" sz="2175" dirty="0"/>
          </a:p>
        </p:txBody>
      </p:sp>
      <p:sp>
        <p:nvSpPr>
          <p:cNvPr id="6" name="Text 4"/>
          <p:cNvSpPr/>
          <p:nvPr/>
        </p:nvSpPr>
        <p:spPr>
          <a:xfrm>
            <a:off x="747713" y="3240286"/>
            <a:ext cx="11001375" cy="1243013"/>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Because the same pseudo-element also applies to a classless slide (slide 55), the rule is treated as a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global theme decoration</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and </a:t>
            </a:r>
            <a:pPr algn="l" indent="0" marL="0">
              <a:lnSpc>
                <a:spcPct val="150000"/>
              </a:lnSpc>
              <a:buNone/>
            </a:pPr>
            <a:r>
              <a:rPr lang="en-US" sz="2175" b="1" dirty="0">
                <a:solidFill>
                  <a:srgbClr val="1F2328"/>
                </a:solidFill>
                <a:latin typeface="Segoe UI" pitchFamily="34" charset="0"/>
                <a:ea typeface="Segoe UI" pitchFamily="34" charset="-122"/>
                <a:cs typeface="Segoe UI" pitchFamily="34" charset="-120"/>
              </a:rPr>
              <a:t>no banner should appear</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at the top or bottom.</a:t>
            </a:r>
            <a:endParaRPr lang="en-US" sz="2175" dirty="0"/>
          </a:p>
        </p:txBody>
      </p:sp>
      <p:sp>
        <p:nvSpPr>
          <p:cNvPr id="7" name="Text 5"/>
          <p:cNvSpPr/>
          <p:nvPr/>
        </p:nvSpPr>
        <p:spPr>
          <a:xfrm>
            <a:off x="747713" y="4635698"/>
            <a:ext cx="10696575" cy="1381125"/>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Verify: no dark navy bar at top of slide</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Verify: no blue bar at bottom of slide</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Only the content text should be visible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957834"/>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62: Grid + flex agenda (direct text node bug regression)</a:t>
            </a:r>
            <a:endParaRPr lang="en-US" sz="3480" dirty="0"/>
          </a:p>
        </p:txBody>
      </p:sp>
      <p:sp>
        <p:nvSpPr>
          <p:cNvPr id="3" name="Shape 1"/>
          <p:cNvSpPr/>
          <p:nvPr/>
        </p:nvSpPr>
        <p:spPr>
          <a:xfrm>
            <a:off x="747713" y="3423791"/>
            <a:ext cx="304800" cy="304800"/>
          </a:xfrm>
          <a:prstGeom prst="roundRect">
            <a:avLst>
              <a:gd name="adj" fmla="val 150000"/>
            </a:avLst>
          </a:prstGeom>
          <a:solidFill>
            <a:srgbClr val="0F6CBD"/>
          </a:solidFill>
          <a:ln/>
        </p:spPr>
      </p:sp>
      <p:sp>
        <p:nvSpPr>
          <p:cNvPr id="4" name="Text 2"/>
          <p:cNvSpPr/>
          <p:nvPr/>
        </p:nvSpPr>
        <p:spPr>
          <a:xfrm>
            <a:off x="747713" y="3423791"/>
            <a:ext cx="381000" cy="304800"/>
          </a:xfrm>
          <a:prstGeom prst="rect">
            <a:avLst/>
          </a:prstGeom>
          <a:noFill/>
          <a:ln/>
        </p:spPr>
        <p:txBody>
          <a:bodyPr wrap="square" lIns="0" tIns="0" rIns="0" bIns="0" rtlCol="0" anchor="ctr"/>
          <a:lstStyle/>
          <a:p>
            <a:pPr algn="ctr" indent="0" marL="0">
              <a:lnSpc>
                <a:spcPct val="150000"/>
              </a:lnSpc>
              <a:buNone/>
            </a:pPr>
            <a:r>
              <a:rPr lang="en-US" sz="1125" b="1" dirty="0">
                <a:solidFill>
                  <a:srgbClr val="FFFFFF"/>
                </a:solidFill>
                <a:latin typeface="Segoe UI" pitchFamily="34" charset="0"/>
                <a:ea typeface="Segoe UI" pitchFamily="34" charset="-122"/>
                <a:cs typeface="Segoe UI" pitchFamily="34" charset="-120"/>
              </a:rPr>
              <a:t>1</a:t>
            </a:r>
            <a:endParaRPr lang="en-US" sz="1125" dirty="0"/>
          </a:p>
        </p:txBody>
      </p:sp>
      <p:sp>
        <p:nvSpPr>
          <p:cNvPr id="5" name="Text 3"/>
          <p:cNvSpPr/>
          <p:nvPr/>
        </p:nvSpPr>
        <p:spPr>
          <a:xfrm>
            <a:off x="1185863" y="3423791"/>
            <a:ext cx="4776788" cy="314325"/>
          </a:xfrm>
          <a:prstGeom prst="rect">
            <a:avLst/>
          </a:prstGeom>
          <a:noFill/>
          <a:ln/>
        </p:spPr>
        <p:txBody>
          <a:bodyPr wrap="square" lIns="0" tIns="0" rIns="0" bIns="0" rtlCol="0" anchor="t"/>
          <a:lstStyle/>
          <a:p>
            <a:pPr algn="l" indent="0" marL="0">
              <a:lnSpc>
                <a:spcPct val="150000"/>
              </a:lnSpc>
              <a:buNone/>
            </a:pPr>
            <a:r>
              <a:rPr lang="en-US" sz="1650" dirty="0">
                <a:solidFill>
                  <a:srgbClr val="1F2328"/>
                </a:solidFill>
                <a:latin typeface="Segoe UI" pitchFamily="34" charset="0"/>
                <a:ea typeface="Segoe UI" pitchFamily="34" charset="-122"/>
                <a:cs typeface="Segoe UI" pitchFamily="34" charset="-120"/>
              </a:rPr>
              <a:t>Topic-1</a:t>
            </a:r>
            <a:endParaRPr lang="en-US" sz="1650" dirty="0"/>
          </a:p>
        </p:txBody>
      </p:sp>
      <p:sp>
        <p:nvSpPr>
          <p:cNvPr id="6" name="Shape 4"/>
          <p:cNvSpPr/>
          <p:nvPr/>
        </p:nvSpPr>
        <p:spPr>
          <a:xfrm>
            <a:off x="6229350" y="3423791"/>
            <a:ext cx="304800" cy="304800"/>
          </a:xfrm>
          <a:prstGeom prst="roundRect">
            <a:avLst>
              <a:gd name="adj" fmla="val 150000"/>
            </a:avLst>
          </a:prstGeom>
          <a:solidFill>
            <a:srgbClr val="0F6CBD"/>
          </a:solidFill>
          <a:ln/>
        </p:spPr>
      </p:sp>
      <p:sp>
        <p:nvSpPr>
          <p:cNvPr id="7" name="Text 5"/>
          <p:cNvSpPr/>
          <p:nvPr/>
        </p:nvSpPr>
        <p:spPr>
          <a:xfrm>
            <a:off x="6229350" y="3423791"/>
            <a:ext cx="381000" cy="304800"/>
          </a:xfrm>
          <a:prstGeom prst="rect">
            <a:avLst/>
          </a:prstGeom>
          <a:noFill/>
          <a:ln/>
        </p:spPr>
        <p:txBody>
          <a:bodyPr wrap="square" lIns="0" tIns="0" rIns="0" bIns="0" rtlCol="0" anchor="ctr"/>
          <a:lstStyle/>
          <a:p>
            <a:pPr algn="ctr" indent="0" marL="0">
              <a:lnSpc>
                <a:spcPct val="150000"/>
              </a:lnSpc>
              <a:buNone/>
            </a:pPr>
            <a:r>
              <a:rPr lang="en-US" sz="1125" b="1" dirty="0">
                <a:solidFill>
                  <a:srgbClr val="FFFFFF"/>
                </a:solidFill>
                <a:latin typeface="Segoe UI" pitchFamily="34" charset="0"/>
                <a:ea typeface="Segoe UI" pitchFamily="34" charset="-122"/>
                <a:cs typeface="Segoe UI" pitchFamily="34" charset="-120"/>
              </a:rPr>
              <a:t>2</a:t>
            </a:r>
            <a:endParaRPr lang="en-US" sz="1125" dirty="0"/>
          </a:p>
        </p:txBody>
      </p:sp>
      <p:sp>
        <p:nvSpPr>
          <p:cNvPr id="8" name="Text 6"/>
          <p:cNvSpPr/>
          <p:nvPr/>
        </p:nvSpPr>
        <p:spPr>
          <a:xfrm>
            <a:off x="6667500" y="3423791"/>
            <a:ext cx="5081588" cy="314325"/>
          </a:xfrm>
          <a:prstGeom prst="rect">
            <a:avLst/>
          </a:prstGeom>
          <a:noFill/>
          <a:ln/>
        </p:spPr>
        <p:txBody>
          <a:bodyPr wrap="square" lIns="0" tIns="0" rIns="0" bIns="0" rtlCol="0" anchor="t"/>
          <a:lstStyle/>
          <a:p>
            <a:pPr algn="l" indent="0" marL="0">
              <a:lnSpc>
                <a:spcPct val="150000"/>
              </a:lnSpc>
              <a:buNone/>
            </a:pPr>
            <a:r>
              <a:rPr lang="en-US" sz="1650" dirty="0">
                <a:solidFill>
                  <a:srgbClr val="1F2328"/>
                </a:solidFill>
                <a:latin typeface="Segoe UI" pitchFamily="34" charset="0"/>
                <a:ea typeface="Segoe UI" pitchFamily="34" charset="-122"/>
                <a:cs typeface="Segoe UI" pitchFamily="34" charset="-120"/>
              </a:rPr>
              <a:t>Topic-2</a:t>
            </a:r>
            <a:endParaRPr lang="en-US" sz="1650" dirty="0"/>
          </a:p>
        </p:txBody>
      </p:sp>
      <p:sp>
        <p:nvSpPr>
          <p:cNvPr id="9" name="Shape 7"/>
          <p:cNvSpPr/>
          <p:nvPr/>
        </p:nvSpPr>
        <p:spPr>
          <a:xfrm>
            <a:off x="747713" y="4004816"/>
            <a:ext cx="304800" cy="304800"/>
          </a:xfrm>
          <a:prstGeom prst="roundRect">
            <a:avLst>
              <a:gd name="adj" fmla="val 150000"/>
            </a:avLst>
          </a:prstGeom>
          <a:solidFill>
            <a:srgbClr val="0F6CBD"/>
          </a:solidFill>
          <a:ln/>
        </p:spPr>
      </p:sp>
      <p:sp>
        <p:nvSpPr>
          <p:cNvPr id="10" name="Text 8"/>
          <p:cNvSpPr/>
          <p:nvPr/>
        </p:nvSpPr>
        <p:spPr>
          <a:xfrm>
            <a:off x="747713" y="4004816"/>
            <a:ext cx="381000" cy="304800"/>
          </a:xfrm>
          <a:prstGeom prst="rect">
            <a:avLst/>
          </a:prstGeom>
          <a:noFill/>
          <a:ln/>
        </p:spPr>
        <p:txBody>
          <a:bodyPr wrap="square" lIns="0" tIns="0" rIns="0" bIns="0" rtlCol="0" anchor="ctr"/>
          <a:lstStyle/>
          <a:p>
            <a:pPr algn="ctr" indent="0" marL="0">
              <a:lnSpc>
                <a:spcPct val="150000"/>
              </a:lnSpc>
              <a:buNone/>
            </a:pPr>
            <a:r>
              <a:rPr lang="en-US" sz="1125" b="1" dirty="0">
                <a:solidFill>
                  <a:srgbClr val="FFFFFF"/>
                </a:solidFill>
                <a:latin typeface="Segoe UI" pitchFamily="34" charset="0"/>
                <a:ea typeface="Segoe UI" pitchFamily="34" charset="-122"/>
                <a:cs typeface="Segoe UI" pitchFamily="34" charset="-120"/>
              </a:rPr>
              <a:t>3</a:t>
            </a:r>
            <a:endParaRPr lang="en-US" sz="1125" dirty="0"/>
          </a:p>
        </p:txBody>
      </p:sp>
      <p:sp>
        <p:nvSpPr>
          <p:cNvPr id="11" name="Text 9"/>
          <p:cNvSpPr/>
          <p:nvPr/>
        </p:nvSpPr>
        <p:spPr>
          <a:xfrm>
            <a:off x="1185863" y="4004816"/>
            <a:ext cx="4776788" cy="314325"/>
          </a:xfrm>
          <a:prstGeom prst="rect">
            <a:avLst/>
          </a:prstGeom>
          <a:noFill/>
          <a:ln/>
        </p:spPr>
        <p:txBody>
          <a:bodyPr wrap="square" lIns="0" tIns="0" rIns="0" bIns="0" rtlCol="0" anchor="t"/>
          <a:lstStyle/>
          <a:p>
            <a:pPr algn="l" indent="0" marL="0">
              <a:lnSpc>
                <a:spcPct val="150000"/>
              </a:lnSpc>
              <a:buNone/>
            </a:pPr>
            <a:r>
              <a:rPr lang="en-US" sz="1650" dirty="0">
                <a:solidFill>
                  <a:srgbClr val="1F2328"/>
                </a:solidFill>
                <a:latin typeface="Segoe UI" pitchFamily="34" charset="0"/>
                <a:ea typeface="Segoe UI" pitchFamily="34" charset="-122"/>
                <a:cs typeface="Segoe UI" pitchFamily="34" charset="-120"/>
              </a:rPr>
              <a:t>Topic-3</a:t>
            </a:r>
            <a:endParaRPr lang="en-US" sz="1650" dirty="0"/>
          </a:p>
        </p:txBody>
      </p:sp>
      <p:sp>
        <p:nvSpPr>
          <p:cNvPr id="12" name="Shape 10"/>
          <p:cNvSpPr/>
          <p:nvPr/>
        </p:nvSpPr>
        <p:spPr>
          <a:xfrm>
            <a:off x="6229350" y="4004816"/>
            <a:ext cx="304800" cy="304800"/>
          </a:xfrm>
          <a:prstGeom prst="roundRect">
            <a:avLst>
              <a:gd name="adj" fmla="val 150000"/>
            </a:avLst>
          </a:prstGeom>
          <a:solidFill>
            <a:srgbClr val="0F6CBD"/>
          </a:solidFill>
          <a:ln/>
        </p:spPr>
      </p:sp>
      <p:sp>
        <p:nvSpPr>
          <p:cNvPr id="13" name="Text 11"/>
          <p:cNvSpPr/>
          <p:nvPr/>
        </p:nvSpPr>
        <p:spPr>
          <a:xfrm>
            <a:off x="6229350" y="4004816"/>
            <a:ext cx="381000" cy="304800"/>
          </a:xfrm>
          <a:prstGeom prst="rect">
            <a:avLst/>
          </a:prstGeom>
          <a:noFill/>
          <a:ln/>
        </p:spPr>
        <p:txBody>
          <a:bodyPr wrap="square" lIns="0" tIns="0" rIns="0" bIns="0" rtlCol="0" anchor="ctr"/>
          <a:lstStyle/>
          <a:p>
            <a:pPr algn="ctr" indent="0" marL="0">
              <a:lnSpc>
                <a:spcPct val="150000"/>
              </a:lnSpc>
              <a:buNone/>
            </a:pPr>
            <a:r>
              <a:rPr lang="en-US" sz="1125" b="1" dirty="0">
                <a:solidFill>
                  <a:srgbClr val="FFFFFF"/>
                </a:solidFill>
                <a:latin typeface="Segoe UI" pitchFamily="34" charset="0"/>
                <a:ea typeface="Segoe UI" pitchFamily="34" charset="-122"/>
                <a:cs typeface="Segoe UI" pitchFamily="34" charset="-120"/>
              </a:rPr>
              <a:t>4</a:t>
            </a:r>
            <a:endParaRPr lang="en-US" sz="1125" dirty="0"/>
          </a:p>
        </p:txBody>
      </p:sp>
      <p:sp>
        <p:nvSpPr>
          <p:cNvPr id="14" name="Text 12"/>
          <p:cNvSpPr/>
          <p:nvPr/>
        </p:nvSpPr>
        <p:spPr>
          <a:xfrm>
            <a:off x="6667500" y="4004816"/>
            <a:ext cx="5081588" cy="314325"/>
          </a:xfrm>
          <a:prstGeom prst="rect">
            <a:avLst/>
          </a:prstGeom>
          <a:noFill/>
          <a:ln/>
        </p:spPr>
        <p:txBody>
          <a:bodyPr wrap="square" lIns="0" tIns="0" rIns="0" bIns="0" rtlCol="0" anchor="t"/>
          <a:lstStyle/>
          <a:p>
            <a:pPr algn="l" indent="0" marL="0">
              <a:lnSpc>
                <a:spcPct val="150000"/>
              </a:lnSpc>
              <a:buNone/>
            </a:pPr>
            <a:r>
              <a:rPr lang="en-US" sz="1650" dirty="0">
                <a:solidFill>
                  <a:srgbClr val="1F2328"/>
                </a:solidFill>
                <a:latin typeface="Segoe UI" pitchFamily="34" charset="0"/>
                <a:ea typeface="Segoe UI" pitchFamily="34" charset="-122"/>
                <a:cs typeface="Segoe UI" pitchFamily="34" charset="-120"/>
              </a:rPr>
              <a:t>Topic-4</a:t>
            </a:r>
            <a:endParaRPr lang="en-US" sz="1650" dirty="0"/>
          </a:p>
        </p:txBody>
      </p:sp>
      <p:sp>
        <p:nvSpPr>
          <p:cNvPr id="15" name="Shape 13"/>
          <p:cNvSpPr/>
          <p:nvPr/>
        </p:nvSpPr>
        <p:spPr>
          <a:xfrm>
            <a:off x="747713" y="4585841"/>
            <a:ext cx="304800" cy="304800"/>
          </a:xfrm>
          <a:prstGeom prst="roundRect">
            <a:avLst>
              <a:gd name="adj" fmla="val 150000"/>
            </a:avLst>
          </a:prstGeom>
          <a:solidFill>
            <a:srgbClr val="0F6CBD"/>
          </a:solidFill>
          <a:ln/>
        </p:spPr>
      </p:sp>
      <p:sp>
        <p:nvSpPr>
          <p:cNvPr id="16" name="Text 14"/>
          <p:cNvSpPr/>
          <p:nvPr/>
        </p:nvSpPr>
        <p:spPr>
          <a:xfrm>
            <a:off x="747713" y="4585841"/>
            <a:ext cx="381000" cy="304800"/>
          </a:xfrm>
          <a:prstGeom prst="rect">
            <a:avLst/>
          </a:prstGeom>
          <a:noFill/>
          <a:ln/>
        </p:spPr>
        <p:txBody>
          <a:bodyPr wrap="square" lIns="0" tIns="0" rIns="0" bIns="0" rtlCol="0" anchor="ctr"/>
          <a:lstStyle/>
          <a:p>
            <a:pPr algn="ctr" indent="0" marL="0">
              <a:lnSpc>
                <a:spcPct val="150000"/>
              </a:lnSpc>
              <a:buNone/>
            </a:pPr>
            <a:r>
              <a:rPr lang="en-US" sz="1125" b="1" dirty="0">
                <a:solidFill>
                  <a:srgbClr val="FFFFFF"/>
                </a:solidFill>
                <a:latin typeface="Segoe UI" pitchFamily="34" charset="0"/>
                <a:ea typeface="Segoe UI" pitchFamily="34" charset="-122"/>
                <a:cs typeface="Segoe UI" pitchFamily="34" charset="-120"/>
              </a:rPr>
              <a:t>5</a:t>
            </a:r>
            <a:endParaRPr lang="en-US" sz="1125" dirty="0"/>
          </a:p>
        </p:txBody>
      </p:sp>
      <p:sp>
        <p:nvSpPr>
          <p:cNvPr id="17" name="Text 15"/>
          <p:cNvSpPr/>
          <p:nvPr/>
        </p:nvSpPr>
        <p:spPr>
          <a:xfrm>
            <a:off x="1185863" y="4585841"/>
            <a:ext cx="4776788" cy="314325"/>
          </a:xfrm>
          <a:prstGeom prst="rect">
            <a:avLst/>
          </a:prstGeom>
          <a:noFill/>
          <a:ln/>
        </p:spPr>
        <p:txBody>
          <a:bodyPr wrap="square" lIns="0" tIns="0" rIns="0" bIns="0" rtlCol="0" anchor="t"/>
          <a:lstStyle/>
          <a:p>
            <a:pPr algn="l" indent="0" marL="0">
              <a:lnSpc>
                <a:spcPct val="150000"/>
              </a:lnSpc>
              <a:buNone/>
            </a:pPr>
            <a:r>
              <a:rPr lang="en-US" sz="1650" dirty="0">
                <a:solidFill>
                  <a:srgbClr val="1F2328"/>
                </a:solidFill>
                <a:latin typeface="Segoe UI" pitchFamily="34" charset="0"/>
                <a:ea typeface="Segoe UI" pitchFamily="34" charset="-122"/>
                <a:cs typeface="Segoe UI" pitchFamily="34" charset="-120"/>
              </a:rPr>
              <a:t>Topic-5</a:t>
            </a:r>
            <a:endParaRPr lang="en-US" sz="1650" dirty="0"/>
          </a:p>
        </p:txBody>
      </p:sp>
      <p:sp>
        <p:nvSpPr>
          <p:cNvPr id="18" name="Shape 16"/>
          <p:cNvSpPr/>
          <p:nvPr/>
        </p:nvSpPr>
        <p:spPr>
          <a:xfrm>
            <a:off x="6229350" y="4585841"/>
            <a:ext cx="304800" cy="304800"/>
          </a:xfrm>
          <a:prstGeom prst="roundRect">
            <a:avLst>
              <a:gd name="adj" fmla="val 150000"/>
            </a:avLst>
          </a:prstGeom>
          <a:solidFill>
            <a:srgbClr val="0F6CBD"/>
          </a:solidFill>
          <a:ln/>
        </p:spPr>
      </p:sp>
      <p:sp>
        <p:nvSpPr>
          <p:cNvPr id="19" name="Text 17"/>
          <p:cNvSpPr/>
          <p:nvPr/>
        </p:nvSpPr>
        <p:spPr>
          <a:xfrm>
            <a:off x="6229350" y="4585841"/>
            <a:ext cx="381000" cy="304800"/>
          </a:xfrm>
          <a:prstGeom prst="rect">
            <a:avLst/>
          </a:prstGeom>
          <a:noFill/>
          <a:ln/>
        </p:spPr>
        <p:txBody>
          <a:bodyPr wrap="square" lIns="0" tIns="0" rIns="0" bIns="0" rtlCol="0" anchor="ctr"/>
          <a:lstStyle/>
          <a:p>
            <a:pPr algn="ctr" indent="0" marL="0">
              <a:lnSpc>
                <a:spcPct val="150000"/>
              </a:lnSpc>
              <a:buNone/>
            </a:pPr>
            <a:r>
              <a:rPr lang="en-US" sz="1125" b="1" dirty="0">
                <a:solidFill>
                  <a:srgbClr val="FFFFFF"/>
                </a:solidFill>
                <a:latin typeface="Segoe UI" pitchFamily="34" charset="0"/>
                <a:ea typeface="Segoe UI" pitchFamily="34" charset="-122"/>
                <a:cs typeface="Segoe UI" pitchFamily="34" charset="-120"/>
              </a:rPr>
              <a:t>6</a:t>
            </a:r>
            <a:endParaRPr lang="en-US" sz="1125" dirty="0"/>
          </a:p>
        </p:txBody>
      </p:sp>
      <p:sp>
        <p:nvSpPr>
          <p:cNvPr id="20" name="Text 18"/>
          <p:cNvSpPr/>
          <p:nvPr/>
        </p:nvSpPr>
        <p:spPr>
          <a:xfrm>
            <a:off x="6667500" y="4585841"/>
            <a:ext cx="5081588" cy="314325"/>
          </a:xfrm>
          <a:prstGeom prst="rect">
            <a:avLst/>
          </a:prstGeom>
          <a:noFill/>
          <a:ln/>
        </p:spPr>
        <p:txBody>
          <a:bodyPr wrap="square" lIns="0" tIns="0" rIns="0" bIns="0" rtlCol="0" anchor="t"/>
          <a:lstStyle/>
          <a:p>
            <a:pPr algn="l" indent="0" marL="0">
              <a:lnSpc>
                <a:spcPct val="150000"/>
              </a:lnSpc>
              <a:buNone/>
            </a:pPr>
            <a:r>
              <a:rPr lang="en-US" sz="1650" dirty="0">
                <a:solidFill>
                  <a:srgbClr val="1F2328"/>
                </a:solidFill>
                <a:latin typeface="Segoe UI" pitchFamily="34" charset="0"/>
                <a:ea typeface="Segoe UI" pitchFamily="34" charset="-122"/>
                <a:cs typeface="Segoe UI" pitchFamily="34" charset="-120"/>
              </a:rPr>
              <a:t>Topic-6</a:t>
            </a:r>
            <a:endParaRPr lang="en-US" sz="1650"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629221"/>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63: Trailing-space hard line break inside list item</a:t>
            </a:r>
            <a:endParaRPr lang="en-US" sz="3480" dirty="0"/>
          </a:p>
        </p:txBody>
      </p:sp>
      <p:sp>
        <p:nvSpPr>
          <p:cNvPr id="3" name="Text 1"/>
          <p:cNvSpPr/>
          <p:nvPr/>
        </p:nvSpPr>
        <p:spPr>
          <a:xfrm>
            <a:off x="747713" y="3018979"/>
            <a:ext cx="10696575" cy="2209800"/>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Line one</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Line two (same bullet, separated by trailing-space line break)</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Normal item (no line break)</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Third bullet</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Also has a second line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282750"/>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64: Image between list items (no blank lines)</a:t>
            </a:r>
            <a:endParaRPr lang="en-US" sz="3480" dirty="0"/>
          </a:p>
        </p:txBody>
      </p:sp>
      <p:sp>
        <p:nvSpPr>
          <p:cNvPr id="3" name="Text 1"/>
          <p:cNvSpPr/>
          <p:nvPr/>
        </p:nvSpPr>
        <p:spPr>
          <a:xfrm>
            <a:off x="747713" y="2672507"/>
            <a:ext cx="10696575" cy="2419350"/>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First item</a:t>
            </a:r>
            <a:endParaRPr lang="en-US" sz="2175" dirty="0"/>
          </a:p>
        </p:txBody>
      </p:sp>
      <p:pic>
        <p:nvPicPr>
          <p:cNvPr id="4" name="Image 0" descr="preencoded.png">    </p:cNvPr>
          <p:cNvPicPr>
            <a:picLocks noChangeAspect="1"/>
          </p:cNvPicPr>
          <p:nvPr/>
        </p:nvPicPr>
        <p:blipFill>
          <a:blip r:embed="rId1"/>
          <a:stretch>
            <a:fillRect/>
          </a:stretch>
        </p:blipFill>
        <p:spPr>
          <a:xfrm>
            <a:off x="1300163" y="3086844"/>
            <a:ext cx="1905000" cy="1905000"/>
          </a:xfrm>
          <a:prstGeom prst="rect">
            <a:avLst/>
          </a:prstGeom>
        </p:spPr>
      </p:pic>
      <p:sp>
        <p:nvSpPr>
          <p:cNvPr id="5" name="Text 2"/>
          <p:cNvSpPr/>
          <p:nvPr/>
        </p:nvSpPr>
        <p:spPr>
          <a:xfrm>
            <a:off x="747713" y="5160913"/>
            <a:ext cx="10696575" cy="414338"/>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Second item</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819721"/>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65: Text nodes alongside inline-block badges in block container</a:t>
            </a:r>
            <a:endParaRPr lang="en-US" sz="3480" dirty="0"/>
          </a:p>
        </p:txBody>
      </p:sp>
      <p:sp>
        <p:nvSpPr>
          <p:cNvPr id="3" name="Shape 1"/>
          <p:cNvSpPr/>
          <p:nvPr/>
        </p:nvSpPr>
        <p:spPr>
          <a:xfrm>
            <a:off x="747713" y="3547616"/>
            <a:ext cx="10696575" cy="9525"/>
          </a:xfrm>
          <a:prstGeom prst="rect">
            <a:avLst/>
          </a:prstGeom>
          <a:noFill/>
          <a:ln w="9525">
            <a:solidFill>
              <a:srgbClr val="CCCCCC"/>
            </a:solidFill>
            <a:prstDash val="sysDot"/>
          </a:ln>
        </p:spPr>
      </p:sp>
      <p:sp>
        <p:nvSpPr>
          <p:cNvPr id="4" name="Text 2"/>
          <p:cNvSpPr/>
          <p:nvPr/>
        </p:nvSpPr>
        <p:spPr>
          <a:xfrm>
            <a:off x="747713" y="3257104"/>
            <a:ext cx="666750" cy="171450"/>
          </a:xfrm>
          <a:prstGeom prst="rect">
            <a:avLst/>
          </a:prstGeom>
          <a:noFill/>
          <a:ln/>
        </p:spPr>
        <p:txBody>
          <a:bodyPr wrap="square" lIns="0" tIns="0" rIns="0" bIns="0" rtlCol="0" anchor="t"/>
          <a:lstStyle/>
          <a:p>
            <a:pPr algn="l" indent="0" marL="0">
              <a:lnSpc>
                <a:spcPct val="150000"/>
              </a:lnSpc>
              <a:buNone/>
            </a:pPr>
            <a:r>
              <a:rPr lang="en-US" sz="900" b="1" dirty="0">
                <a:solidFill>
                  <a:srgbClr val="888888"/>
                </a:solidFill>
                <a:latin typeface="Segoe UI" pitchFamily="34" charset="0"/>
                <a:ea typeface="Segoe UI" pitchFamily="34" charset="-122"/>
                <a:cs typeface="Segoe UI" pitchFamily="34" charset="-120"/>
              </a:rPr>
              <a:t>Row-1</a:t>
            </a:r>
            <a:endParaRPr lang="en-US" sz="900" dirty="0"/>
          </a:p>
        </p:txBody>
      </p:sp>
      <p:sp>
        <p:nvSpPr>
          <p:cNvPr id="5" name="Shape 3"/>
          <p:cNvSpPr/>
          <p:nvPr/>
        </p:nvSpPr>
        <p:spPr>
          <a:xfrm>
            <a:off x="4460081" y="3285679"/>
            <a:ext cx="454670" cy="204788"/>
          </a:xfrm>
          <a:prstGeom prst="roundRect">
            <a:avLst>
              <a:gd name="adj" fmla="val 124608"/>
            </a:avLst>
          </a:prstGeom>
          <a:solidFill>
            <a:srgbClr val="EEF5FC"/>
          </a:solidFill>
          <a:ln/>
        </p:spPr>
      </p:sp>
      <p:sp>
        <p:nvSpPr>
          <p:cNvPr id="6" name="Text 4"/>
          <p:cNvSpPr/>
          <p:nvPr/>
        </p:nvSpPr>
        <p:spPr>
          <a:xfrm>
            <a:off x="4460081" y="3285679"/>
            <a:ext cx="530870" cy="204788"/>
          </a:xfrm>
          <a:prstGeom prst="rect">
            <a:avLst/>
          </a:prstGeom>
          <a:noFill/>
          <a:ln/>
        </p:spPr>
        <p:txBody>
          <a:bodyPr wrap="square" lIns="57150" tIns="9525" rIns="57150" bIns="9525" rtlCol="0" anchor="t"/>
          <a:lstStyle/>
          <a:p>
            <a:pPr algn="l" indent="0" marL="0">
              <a:lnSpc>
                <a:spcPct val="150000"/>
              </a:lnSpc>
              <a:buNone/>
            </a:pPr>
            <a:r>
              <a:rPr lang="en-US" sz="975" b="1" dirty="0">
                <a:solidFill>
                  <a:srgbClr val="0F6CBD"/>
                </a:solidFill>
                <a:latin typeface="Segoe UI" pitchFamily="34" charset="0"/>
                <a:ea typeface="Segoe UI" pitchFamily="34" charset="-122"/>
                <a:cs typeface="Segoe UI" pitchFamily="34" charset="-120"/>
              </a:rPr>
              <a:t>Tag-A</a:t>
            </a:r>
            <a:endParaRPr lang="en-US" sz="975" dirty="0"/>
          </a:p>
        </p:txBody>
      </p:sp>
      <p:sp>
        <p:nvSpPr>
          <p:cNvPr id="7" name="Text 5"/>
          <p:cNvSpPr/>
          <p:nvPr/>
        </p:nvSpPr>
        <p:spPr>
          <a:xfrm>
            <a:off x="1338263" y="3257104"/>
            <a:ext cx="3576489" cy="233362"/>
          </a:xfrm>
          <a:prstGeom prst="rect">
            <a:avLst/>
          </a:prstGeom>
          <a:noFill/>
          <a:ln/>
        </p:spPr>
        <p:txBody>
          <a:bodyPr wrap="square" lIns="0" tIns="0" rIns="0" bIns="0" rtlCol="0" anchor="t"/>
          <a:lstStyle/>
          <a:p>
            <a:pPr algn="l" indent="0" marL="0">
              <a:lnSpc>
                <a:spcPct val="150000"/>
              </a:lnSpc>
              <a:buNone/>
            </a:pPr>
            <a:r>
              <a:rPr lang="en-US" sz="1200" dirty="0">
                <a:solidFill>
                  <a:srgbClr val="1F2328"/>
                </a:solidFill>
                <a:latin typeface="Segoe UI" pitchFamily="34" charset="0"/>
                <a:ea typeface="Segoe UI" pitchFamily="34" charset="-122"/>
                <a:cs typeface="Segoe UI" pitchFamily="34" charset="-120"/>
              </a:rPr>
              <a:t>Alpha item and</a:t>
            </a:r>
            <a:pPr algn="l" indent="0" marL="0">
              <a:lnSpc>
                <a:spcPct val="150000"/>
              </a:lnSpc>
              <a:buNone/>
            </a:pPr>
            <a:r>
              <a:rPr lang="en-US" sz="1200" b="1" dirty="0">
                <a:solidFill>
                  <a:srgbClr val="1F2328"/>
                </a:solidFill>
                <a:latin typeface="Segoe UI" pitchFamily="34" charset="0"/>
                <a:ea typeface="Segoe UI" pitchFamily="34" charset="-122"/>
                <a:cs typeface="Segoe UI" pitchFamily="34" charset="-120"/>
              </a:rPr>
              <a:t>beta gamma</a:t>
            </a:r>
            <a:pPr algn="l" indent="0" marL="0">
              <a:lnSpc>
                <a:spcPct val="150000"/>
              </a:lnSpc>
              <a:buNone/>
            </a:pPr>
            <a:r>
              <a:rPr lang="en-US" sz="1200" dirty="0">
                <a:solidFill>
                  <a:srgbClr val="1F2328"/>
                </a:solidFill>
                <a:latin typeface="Segoe UI" pitchFamily="34" charset="0"/>
                <a:ea typeface="Segoe UI" pitchFamily="34" charset="-122"/>
                <a:cs typeface="Segoe UI" pitchFamily="34" charset="-120"/>
              </a:rPr>
              <a:t>. Delta epsilon</a:t>
            </a:r>
            <a:endParaRPr lang="en-US" sz="1200" dirty="0"/>
          </a:p>
        </p:txBody>
      </p:sp>
      <p:sp>
        <p:nvSpPr>
          <p:cNvPr id="8" name="Shape 6"/>
          <p:cNvSpPr/>
          <p:nvPr/>
        </p:nvSpPr>
        <p:spPr>
          <a:xfrm>
            <a:off x="747713" y="3885754"/>
            <a:ext cx="10696575" cy="9525"/>
          </a:xfrm>
          <a:prstGeom prst="rect">
            <a:avLst/>
          </a:prstGeom>
          <a:noFill/>
          <a:ln w="9525">
            <a:solidFill>
              <a:srgbClr val="CCCCCC"/>
            </a:solidFill>
            <a:prstDash val="sysDot"/>
          </a:ln>
        </p:spPr>
      </p:sp>
      <p:sp>
        <p:nvSpPr>
          <p:cNvPr id="9" name="Text 7"/>
          <p:cNvSpPr/>
          <p:nvPr/>
        </p:nvSpPr>
        <p:spPr>
          <a:xfrm>
            <a:off x="747713" y="3595241"/>
            <a:ext cx="666750" cy="171450"/>
          </a:xfrm>
          <a:prstGeom prst="rect">
            <a:avLst/>
          </a:prstGeom>
          <a:noFill/>
          <a:ln/>
        </p:spPr>
        <p:txBody>
          <a:bodyPr wrap="square" lIns="0" tIns="0" rIns="0" bIns="0" rtlCol="0" anchor="t"/>
          <a:lstStyle/>
          <a:p>
            <a:pPr algn="l" indent="0" marL="0">
              <a:lnSpc>
                <a:spcPct val="150000"/>
              </a:lnSpc>
              <a:buNone/>
            </a:pPr>
            <a:r>
              <a:rPr lang="en-US" sz="900" b="1" dirty="0">
                <a:solidFill>
                  <a:srgbClr val="888888"/>
                </a:solidFill>
                <a:latin typeface="Segoe UI" pitchFamily="34" charset="0"/>
                <a:ea typeface="Segoe UI" pitchFamily="34" charset="-122"/>
                <a:cs typeface="Segoe UI" pitchFamily="34" charset="-120"/>
              </a:rPr>
              <a:t>Row-2</a:t>
            </a:r>
            <a:endParaRPr lang="en-US" sz="900" dirty="0"/>
          </a:p>
        </p:txBody>
      </p:sp>
      <p:sp>
        <p:nvSpPr>
          <p:cNvPr id="10" name="Shape 8"/>
          <p:cNvSpPr/>
          <p:nvPr/>
        </p:nvSpPr>
        <p:spPr>
          <a:xfrm>
            <a:off x="3472309" y="3623816"/>
            <a:ext cx="452438" cy="204788"/>
          </a:xfrm>
          <a:prstGeom prst="roundRect">
            <a:avLst>
              <a:gd name="adj" fmla="val 124608"/>
            </a:avLst>
          </a:prstGeom>
          <a:solidFill>
            <a:srgbClr val="EDF8F1"/>
          </a:solidFill>
          <a:ln/>
        </p:spPr>
      </p:sp>
      <p:sp>
        <p:nvSpPr>
          <p:cNvPr id="11" name="Text 9"/>
          <p:cNvSpPr/>
          <p:nvPr/>
        </p:nvSpPr>
        <p:spPr>
          <a:xfrm>
            <a:off x="3472309" y="3623816"/>
            <a:ext cx="528638" cy="204788"/>
          </a:xfrm>
          <a:prstGeom prst="rect">
            <a:avLst/>
          </a:prstGeom>
          <a:noFill/>
          <a:ln/>
        </p:spPr>
        <p:txBody>
          <a:bodyPr wrap="square" lIns="57150" tIns="9525" rIns="57150" bIns="9525" rtlCol="0" anchor="t"/>
          <a:lstStyle/>
          <a:p>
            <a:pPr algn="l" indent="0" marL="0">
              <a:lnSpc>
                <a:spcPct val="150000"/>
              </a:lnSpc>
              <a:buNone/>
            </a:pPr>
            <a:r>
              <a:rPr lang="en-US" sz="975" b="1" dirty="0">
                <a:solidFill>
                  <a:srgbClr val="27AE60"/>
                </a:solidFill>
                <a:latin typeface="Segoe UI" pitchFamily="34" charset="0"/>
                <a:ea typeface="Segoe UI" pitchFamily="34" charset="-122"/>
                <a:cs typeface="Segoe UI" pitchFamily="34" charset="-120"/>
              </a:rPr>
              <a:t>Tag-B</a:t>
            </a:r>
            <a:endParaRPr lang="en-US" sz="975" dirty="0"/>
          </a:p>
        </p:txBody>
      </p:sp>
      <p:sp>
        <p:nvSpPr>
          <p:cNvPr id="12" name="Text 10"/>
          <p:cNvSpPr/>
          <p:nvPr/>
        </p:nvSpPr>
        <p:spPr>
          <a:xfrm>
            <a:off x="1338263" y="3595241"/>
            <a:ext cx="2586484" cy="233362"/>
          </a:xfrm>
          <a:prstGeom prst="rect">
            <a:avLst/>
          </a:prstGeom>
          <a:noFill/>
          <a:ln/>
        </p:spPr>
        <p:txBody>
          <a:bodyPr wrap="square" lIns="0" tIns="0" rIns="0" bIns="0" rtlCol="0" anchor="t"/>
          <a:lstStyle/>
          <a:p>
            <a:pPr algn="l" indent="0" marL="0">
              <a:lnSpc>
                <a:spcPct val="150000"/>
              </a:lnSpc>
              <a:buNone/>
            </a:pPr>
            <a:r>
              <a:rPr lang="en-US" sz="1200" dirty="0">
                <a:solidFill>
                  <a:srgbClr val="1F2328"/>
                </a:solidFill>
                <a:latin typeface="Segoe UI" pitchFamily="34" charset="0"/>
                <a:ea typeface="Segoe UI" pitchFamily="34" charset="-122"/>
                <a:cs typeface="Segoe UI" pitchFamily="34" charset="-120"/>
              </a:rPr>
              <a:t>Zeta nu eta,</a:t>
            </a:r>
            <a:pPr algn="l" indent="0" marL="0">
              <a:lnSpc>
                <a:spcPct val="150000"/>
              </a:lnSpc>
              <a:buNone/>
            </a:pPr>
            <a:r>
              <a:rPr lang="en-US" sz="1200" b="1" dirty="0">
                <a:solidFill>
                  <a:srgbClr val="1F2328"/>
                </a:solidFill>
                <a:latin typeface="Segoe UI" pitchFamily="34" charset="0"/>
                <a:ea typeface="Segoe UI" pitchFamily="34" charset="-122"/>
                <a:cs typeface="Segoe UI" pitchFamily="34" charset="-120"/>
              </a:rPr>
              <a:t>theta iota</a:t>
            </a:r>
            <a:pPr algn="l" indent="0" marL="0">
              <a:lnSpc>
                <a:spcPct val="150000"/>
              </a:lnSpc>
              <a:buNone/>
            </a:pPr>
            <a:r>
              <a:rPr lang="en-US" sz="1200" dirty="0">
                <a:solidFill>
                  <a:srgbClr val="1F2328"/>
                </a:solidFill>
                <a:latin typeface="Segoe UI" pitchFamily="34" charset="0"/>
                <a:ea typeface="Segoe UI" pitchFamily="34" charset="-122"/>
                <a:cs typeface="Segoe UI" pitchFamily="34" charset="-120"/>
              </a:rPr>
              <a:t>kappa</a:t>
            </a:r>
            <a:endParaRPr lang="en-US" sz="1200" dirty="0"/>
          </a:p>
        </p:txBody>
      </p:sp>
      <p:sp>
        <p:nvSpPr>
          <p:cNvPr id="13" name="Text 11"/>
          <p:cNvSpPr/>
          <p:nvPr/>
        </p:nvSpPr>
        <p:spPr>
          <a:xfrm>
            <a:off x="747713" y="3933379"/>
            <a:ext cx="666750" cy="171450"/>
          </a:xfrm>
          <a:prstGeom prst="rect">
            <a:avLst/>
          </a:prstGeom>
          <a:noFill/>
          <a:ln/>
        </p:spPr>
        <p:txBody>
          <a:bodyPr wrap="square" lIns="0" tIns="0" rIns="0" bIns="0" rtlCol="0" anchor="t"/>
          <a:lstStyle/>
          <a:p>
            <a:pPr algn="l" indent="0" marL="0">
              <a:lnSpc>
                <a:spcPct val="150000"/>
              </a:lnSpc>
              <a:buNone/>
            </a:pPr>
            <a:r>
              <a:rPr lang="en-US" sz="900" b="1" dirty="0">
                <a:solidFill>
                  <a:srgbClr val="888888"/>
                </a:solidFill>
                <a:latin typeface="Segoe UI" pitchFamily="34" charset="0"/>
                <a:ea typeface="Segoe UI" pitchFamily="34" charset="-122"/>
                <a:cs typeface="Segoe UI" pitchFamily="34" charset="-120"/>
              </a:rPr>
              <a:t>Row-3</a:t>
            </a:r>
            <a:endParaRPr lang="en-US" sz="900" dirty="0"/>
          </a:p>
        </p:txBody>
      </p:sp>
      <p:sp>
        <p:nvSpPr>
          <p:cNvPr id="14" name="Text 12"/>
          <p:cNvSpPr/>
          <p:nvPr/>
        </p:nvSpPr>
        <p:spPr>
          <a:xfrm>
            <a:off x="1338263" y="3933379"/>
            <a:ext cx="2933551" cy="228600"/>
          </a:xfrm>
          <a:prstGeom prst="rect">
            <a:avLst/>
          </a:prstGeom>
          <a:noFill/>
          <a:ln/>
        </p:spPr>
        <p:txBody>
          <a:bodyPr wrap="square" lIns="0" tIns="0" rIns="0" bIns="0" rtlCol="0" anchor="t"/>
          <a:lstStyle/>
          <a:p>
            <a:pPr algn="l" indent="0" marL="0">
              <a:lnSpc>
                <a:spcPct val="150000"/>
              </a:lnSpc>
              <a:buNone/>
            </a:pPr>
            <a:r>
              <a:rPr lang="en-US" sz="1200" dirty="0">
                <a:solidFill>
                  <a:srgbClr val="1F2328"/>
                </a:solidFill>
                <a:latin typeface="Segoe UI" pitchFamily="34" charset="0"/>
                <a:ea typeface="Segoe UI" pitchFamily="34" charset="-122"/>
                <a:cs typeface="Segoe UI" pitchFamily="34" charset="-120"/>
              </a:rPr>
              <a:t>Alpha text and </a:t>
            </a:r>
            <a:pPr algn="l" indent="0" marL="0">
              <a:lnSpc>
                <a:spcPct val="150000"/>
              </a:lnSpc>
              <a:buNone/>
            </a:pPr>
            <a:r>
              <a:rPr lang="en-US" sz="1200" b="1" dirty="0">
                <a:solidFill>
                  <a:srgbClr val="1F2328"/>
                </a:solidFill>
                <a:latin typeface="Segoe UI" pitchFamily="34" charset="0"/>
                <a:ea typeface="Segoe UI" pitchFamily="34" charset="-122"/>
                <a:cs typeface="Segoe UI" pitchFamily="34" charset="-120"/>
              </a:rPr>
              <a:t>beta gamma</a:t>
            </a:r>
            <a:pPr algn="l" indent="0" marL="0">
              <a:lnSpc>
                <a:spcPct val="150000"/>
              </a:lnSpc>
              <a:buNone/>
            </a:pPr>
            <a:r>
              <a:rPr lang="en-US" sz="1200" dirty="0">
                <a:solidFill>
                  <a:srgbClr val="1F2328"/>
                </a:solidFill>
                <a:latin typeface="Segoe UI" pitchFamily="34" charset="0"/>
                <a:ea typeface="Segoe UI" pitchFamily="34" charset="-122"/>
                <a:cs typeface="Segoe UI" pitchFamily="34" charset="-120"/>
              </a:rPr>
              <a:t> delta item</a:t>
            </a:r>
            <a:endParaRPr lang="en-US" sz="1200" dirty="0"/>
          </a:p>
        </p:txBody>
      </p:sp>
      <p:sp>
        <p:nvSpPr>
          <p:cNvPr id="15" name="Text 13"/>
          <p:cNvSpPr/>
          <p:nvPr/>
        </p:nvSpPr>
        <p:spPr>
          <a:xfrm>
            <a:off x="747713" y="4209604"/>
            <a:ext cx="11001375" cy="828675"/>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Expected: All text visible including "Alpha item and", ". Delta epsilon",</a:t>
            </a:r>
            <a:pPr algn="l" indent="0" marL="0">
              <a:lnSpc>
                <a:spcPct val="150000"/>
              </a:lnSpc>
              <a:buNone/>
            </a:pPr>
            <a:endParaRPr lang="en-US" sz="2175" dirty="0"/>
          </a:p>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"Zeta nu eta, " and " kappa" (text nodes adjacent to badges).</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163812"/>
            <a:ext cx="11291888" cy="377726"/>
          </a:xfrm>
          <a:prstGeom prst="rect">
            <a:avLst/>
          </a:prstGeom>
          <a:noFill/>
          <a:ln/>
        </p:spPr>
        <p:txBody>
          <a:bodyPr wrap="square" lIns="0" tIns="0" rIns="0" bIns="73152" rtlCol="0" anchor="t"/>
          <a:lstStyle/>
          <a:p>
            <a:pPr algn="l" indent="0" marL="0">
              <a:lnSpc>
                <a:spcPct val="125000"/>
              </a:lnSpc>
              <a:buNone/>
            </a:pPr>
            <a:r>
              <a:rPr lang="en-US" sz="1920" b="1" dirty="0">
                <a:solidFill>
                  <a:srgbClr val="224466"/>
                </a:solidFill>
                <a:latin typeface="Segoe UI" pitchFamily="34" charset="0"/>
                <a:ea typeface="Segoe UI" pitchFamily="34" charset="-122"/>
                <a:cs typeface="Segoe UI" pitchFamily="34" charset="-120"/>
              </a:rPr>
              <a:t>Slide 66: Dense table inside grid panel with narrow cells</a:t>
            </a:r>
            <a:endParaRPr lang="en-US" sz="1920" dirty="0"/>
          </a:p>
        </p:txBody>
      </p:sp>
      <p:sp>
        <p:nvSpPr>
          <p:cNvPr id="3" name="Shape 1"/>
          <p:cNvSpPr/>
          <p:nvPr/>
        </p:nvSpPr>
        <p:spPr>
          <a:xfrm>
            <a:off x="747713" y="2693938"/>
            <a:ext cx="5281613" cy="1771650"/>
          </a:xfrm>
          <a:prstGeom prst="roundRect">
            <a:avLst>
              <a:gd name="adj" fmla="val 4440"/>
            </a:avLst>
          </a:prstGeom>
          <a:ln w="9525">
            <a:solidFill>
              <a:srgbClr val="CCCCCC"/>
            </a:solidFill>
            <a:prstDash val="solid"/>
          </a:ln>
        </p:spPr>
      </p:sp>
      <p:graphicFrame>
        <p:nvGraphicFramePr>
          <p:cNvPr id="67" name="Table 0"/>
          <p:cNvGraphicFramePr>
            <a:graphicFrameLocks noGrp="1"/>
          </p:cNvGraphicFramePr>
          <p:nvPr>
            <p:extLst>
              <p:ext uri="{D42A27DB-BD31-4B8C-83A1-F6EECF244321}">
                <p14:modId xmlns:p14="http://schemas.microsoft.com/office/powerpoint/2010/main" val="1579011935"/>
              </p:ext>
            </p:extLst>
          </p:nvPr>
        </p:nvGraphicFramePr>
        <p:xfrm>
          <a:off x="871538" y="2798713"/>
          <a:ext cx="5033963" cy="914400"/>
        </p:xfrm>
        <a:graphic>
          <a:graphicData uri="http://schemas.openxmlformats.org/drawingml/2006/table">
            <a:tbl>
              <a:tblPr/>
              <a:tblGrid>
                <a:gridCol w="420053"/>
                <a:gridCol w="490061"/>
                <a:gridCol w="410051"/>
                <a:gridCol w="470059"/>
                <a:gridCol w="490061"/>
              </a:tblGrid>
              <a:tr h="0">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Col-A</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E8F0F8"/>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Col-B</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E8F0F8"/>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Col-C</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E8F0F8"/>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Col-D</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E8F0F8"/>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Col-E</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E8F0F8"/>
                    </a:solidFill>
                  </a:tcPr>
                </a:tc>
              </a:tr>
              <a:tr h="0">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Cat-A</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Item-1</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dirty="0">
                          <a:solidFill>
                            <a:srgbClr val="1F2328"/>
                          </a:solidFill>
                          <a:latin typeface="Segoe UI" pitchFamily="34" charset="0"/>
                          <a:ea typeface="Segoe UI" pitchFamily="34" charset="-122"/>
                          <a:cs typeface="Segoe UI" pitchFamily="34" charset="-120"/>
                        </a:rPr>
                        <a:t>n-1</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val-p1</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(r1–r9)</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Cat-A</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Item-2</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975" dirty="0">
                          <a:solidFill>
                            <a:srgbClr val="1F2328"/>
                          </a:solidFill>
                          <a:latin typeface="Segoe UI" pitchFamily="34" charset="0"/>
                          <a:ea typeface="Segoe UI" pitchFamily="34" charset="-122"/>
                          <a:cs typeface="Segoe UI" pitchFamily="34" charset="-120"/>
                        </a:rPr>
                        <a:t>n-2</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val-p2</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(r2–r9)</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r h="0">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Cat-B</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Item-3</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dirty="0">
                          <a:solidFill>
                            <a:srgbClr val="1F2328"/>
                          </a:solidFill>
                          <a:latin typeface="Segoe UI" pitchFamily="34" charset="0"/>
                          <a:ea typeface="Segoe UI" pitchFamily="34" charset="-122"/>
                          <a:cs typeface="Segoe UI" pitchFamily="34" charset="-120"/>
                        </a:rPr>
                        <a:t>n-3</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val-p1</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(r2–r8)</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Cat-B</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Item-4</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975" dirty="0">
                          <a:solidFill>
                            <a:srgbClr val="1F2328"/>
                          </a:solidFill>
                          <a:latin typeface="Segoe UI" pitchFamily="34" charset="0"/>
                          <a:ea typeface="Segoe UI" pitchFamily="34" charset="-122"/>
                          <a:cs typeface="Segoe UI" pitchFamily="34" charset="-120"/>
                        </a:rPr>
                        <a:t>n-4</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val-p2</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(r2–r9)</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r h="0">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Cat-C</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Item-5</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dirty="0">
                          <a:solidFill>
                            <a:srgbClr val="1F2328"/>
                          </a:solidFill>
                          <a:latin typeface="Segoe UI" pitchFamily="34" charset="0"/>
                          <a:ea typeface="Segoe UI" pitchFamily="34" charset="-122"/>
                          <a:cs typeface="Segoe UI" pitchFamily="34" charset="-120"/>
                        </a:rPr>
                        <a:t>n-4</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val-p1</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(r2–r9)</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bl>
          </a:graphicData>
        </a:graphic>
      </p:graphicFrame>
      <p:sp>
        <p:nvSpPr>
          <p:cNvPr id="5" name="Shape 2"/>
          <p:cNvSpPr/>
          <p:nvPr/>
        </p:nvSpPr>
        <p:spPr>
          <a:xfrm>
            <a:off x="6162675" y="2693938"/>
            <a:ext cx="5281613" cy="1771650"/>
          </a:xfrm>
          <a:prstGeom prst="roundRect">
            <a:avLst>
              <a:gd name="adj" fmla="val 4440"/>
            </a:avLst>
          </a:prstGeom>
          <a:ln w="9525">
            <a:solidFill>
              <a:srgbClr val="CCCCCC"/>
            </a:solidFill>
            <a:prstDash val="solid"/>
          </a:ln>
        </p:spPr>
      </p:sp>
      <p:graphicFrame>
        <p:nvGraphicFramePr>
          <p:cNvPr id="133" name="Table 1"/>
          <p:cNvGraphicFramePr>
            <a:graphicFrameLocks noGrp="1"/>
          </p:cNvGraphicFramePr>
          <p:nvPr>
            <p:extLst>
              <p:ext uri="{D42A27DB-BD31-4B8C-83A1-F6EECF244321}">
                <p14:modId xmlns:p14="http://schemas.microsoft.com/office/powerpoint/2010/main" val="1579011935"/>
              </p:ext>
            </p:extLst>
          </p:nvPr>
        </p:nvGraphicFramePr>
        <p:xfrm>
          <a:off x="6286500" y="2798713"/>
          <a:ext cx="5033963" cy="914400"/>
        </p:xfrm>
        <a:graphic>
          <a:graphicData uri="http://schemas.openxmlformats.org/drawingml/2006/table">
            <a:tbl>
              <a:tblPr/>
              <a:tblGrid>
                <a:gridCol w="420053"/>
                <a:gridCol w="570071"/>
                <a:gridCol w="410051"/>
                <a:gridCol w="470059"/>
                <a:gridCol w="490061"/>
              </a:tblGrid>
              <a:tr h="0">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Col-A</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E8F0F8"/>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Col-B</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E8F0F8"/>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Col-C</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E8F0F8"/>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Col-D</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E8F0F8"/>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Col-E</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E8F0F8"/>
                    </a:solidFill>
                  </a:tcPr>
                </a:tc>
              </a:tr>
              <a:tr h="0">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Cat-A</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Item-6</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dirty="0">
                          <a:solidFill>
                            <a:srgbClr val="1F2328"/>
                          </a:solidFill>
                          <a:latin typeface="Segoe UI" pitchFamily="34" charset="0"/>
                          <a:ea typeface="Segoe UI" pitchFamily="34" charset="-122"/>
                          <a:cs typeface="Segoe UI" pitchFamily="34" charset="-120"/>
                        </a:rPr>
                        <a:t>n-1</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val-p1</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(r1–r9)</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Cat-A</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Item-7</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975" dirty="0">
                          <a:solidFill>
                            <a:srgbClr val="1F2328"/>
                          </a:solidFill>
                          <a:latin typeface="Segoe UI" pitchFamily="34" charset="0"/>
                          <a:ea typeface="Segoe UI" pitchFamily="34" charset="-122"/>
                          <a:cs typeface="Segoe UI" pitchFamily="34" charset="-120"/>
                        </a:rPr>
                        <a:t>n-2</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val-p3</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(r2–r8)</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r h="0">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Cat-B</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Item-8</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dirty="0">
                          <a:solidFill>
                            <a:srgbClr val="1F2328"/>
                          </a:solidFill>
                          <a:latin typeface="Segoe UI" pitchFamily="34" charset="0"/>
                          <a:ea typeface="Segoe UI" pitchFamily="34" charset="-122"/>
                          <a:cs typeface="Segoe UI" pitchFamily="34" charset="-120"/>
                        </a:rPr>
                        <a:t>n-3</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val-p1</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(r2–r9)</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Cat-B</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Item-9</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975" dirty="0">
                          <a:solidFill>
                            <a:srgbClr val="1F2328"/>
                          </a:solidFill>
                          <a:latin typeface="Segoe UI" pitchFamily="34" charset="0"/>
                          <a:ea typeface="Segoe UI" pitchFamily="34" charset="-122"/>
                          <a:cs typeface="Segoe UI" pitchFamily="34" charset="-120"/>
                        </a:rPr>
                        <a:t>n-2</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val-p2</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(r2–r9)</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r h="0">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Cat-C</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Item-10</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dirty="0">
                          <a:solidFill>
                            <a:srgbClr val="1F2328"/>
                          </a:solidFill>
                          <a:latin typeface="Segoe UI" pitchFamily="34" charset="0"/>
                          <a:ea typeface="Segoe UI" pitchFamily="34" charset="-122"/>
                          <a:cs typeface="Segoe UI" pitchFamily="34" charset="-120"/>
                        </a:rPr>
                        <a:t>n-2</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975" b="1" dirty="0">
                          <a:solidFill>
                            <a:srgbClr val="1F2328"/>
                          </a:solidFill>
                          <a:latin typeface="Segoe UI" pitchFamily="34" charset="0"/>
                          <a:ea typeface="Segoe UI" pitchFamily="34" charset="-122"/>
                          <a:cs typeface="Segoe UI" pitchFamily="34" charset="-120"/>
                        </a:rPr>
                        <a:t>val-p2</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indent="0" marL="0">
                        <a:buNone/>
                      </a:pPr>
                      <a:r>
                        <a:rPr lang="en-US" sz="975" dirty="0">
                          <a:solidFill>
                            <a:srgbClr val="1F2328"/>
                          </a:solidFill>
                          <a:latin typeface="Segoe UI" pitchFamily="34" charset="0"/>
                          <a:ea typeface="Segoe UI" pitchFamily="34" charset="-122"/>
                          <a:cs typeface="Segoe UI" pitchFamily="34" charset="-120"/>
                        </a:rPr>
                        <a:t>(r2–r9)</a:t>
                      </a:r>
                      <a:endParaRPr lang="en-US" sz="1200" dirty="0"/>
                    </a:p>
                  </a:txBody>
                  <a:tcPr marL="38100" marR="38100" marT="19050" marB="190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bl>
          </a:graphicData>
        </a:graphic>
      </p:graphicFrame>
      <p:sp>
        <p:nvSpPr>
          <p:cNvPr id="7" name="Text 3"/>
          <p:cNvSpPr/>
          <p:nvPr/>
        </p:nvSpPr>
        <p:spPr>
          <a:xfrm>
            <a:off x="747713" y="4465588"/>
            <a:ext cx="11001375" cy="228600"/>
          </a:xfrm>
          <a:prstGeom prst="rect">
            <a:avLst/>
          </a:prstGeom>
          <a:noFill/>
          <a:ln/>
        </p:spPr>
        <p:txBody>
          <a:bodyPr wrap="square" lIns="0" tIns="0" rIns="0" bIns="0" rtlCol="0" anchor="t"/>
          <a:lstStyle/>
          <a:p>
            <a:pPr algn="l" indent="0" marL="0">
              <a:lnSpc>
                <a:spcPct val="150000"/>
              </a:lnSpc>
              <a:buNone/>
            </a:pPr>
            <a:r>
              <a:rPr lang="en-US" sz="1200" dirty="0">
                <a:solidFill>
                  <a:srgbClr val="1F2328"/>
                </a:solidFill>
                <a:latin typeface="Segoe UI" pitchFamily="34" charset="0"/>
                <a:ea typeface="Segoe UI" pitchFamily="34" charset="-122"/>
                <a:cs typeface="Segoe UI" pitchFamily="34" charset="-120"/>
              </a:rPr>
              <a:t>Expected: Table text should not wrap within cells. Tight padding (2px 4px) matches HTML.</a:t>
            </a:r>
            <a:endParaRPr lang="en-US" sz="1200"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6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373064"/>
            <a:ext cx="11291888" cy="306884"/>
          </a:xfrm>
          <a:prstGeom prst="rect">
            <a:avLst/>
          </a:prstGeom>
          <a:noFill/>
          <a:ln/>
        </p:spPr>
        <p:txBody>
          <a:bodyPr wrap="square" lIns="0" tIns="0" rIns="0" bIns="59436" rtlCol="0" anchor="t"/>
          <a:lstStyle/>
          <a:p>
            <a:pPr algn="l" indent="0" marL="0">
              <a:lnSpc>
                <a:spcPct val="125000"/>
              </a:lnSpc>
              <a:buNone/>
            </a:pPr>
            <a:r>
              <a:rPr lang="en-US" sz="1560" b="1" dirty="0">
                <a:solidFill>
                  <a:srgbClr val="224466"/>
                </a:solidFill>
                <a:latin typeface="Segoe UI" pitchFamily="34" charset="0"/>
                <a:ea typeface="Segoe UI" pitchFamily="34" charset="-122"/>
                <a:cs typeface="Segoe UI" pitchFamily="34" charset="-120"/>
              </a:rPr>
              <a:t>Slide 67: Step list with inline-block tag badges</a:t>
            </a:r>
            <a:endParaRPr lang="en-US" sz="1560" dirty="0"/>
          </a:p>
        </p:txBody>
      </p:sp>
      <p:sp>
        <p:nvSpPr>
          <p:cNvPr id="3" name="Shape 1"/>
          <p:cNvSpPr/>
          <p:nvPr/>
        </p:nvSpPr>
        <p:spPr>
          <a:xfrm>
            <a:off x="747713" y="2832348"/>
            <a:ext cx="5272088" cy="1281113"/>
          </a:xfrm>
          <a:prstGeom prst="roundRect">
            <a:avLst>
              <a:gd name="adj" fmla="val 10613"/>
            </a:avLst>
          </a:prstGeom>
          <a:ln w="9525">
            <a:solidFill>
              <a:srgbClr val="CCCCCC"/>
            </a:solidFill>
            <a:prstDash val="solid"/>
          </a:ln>
        </p:spPr>
      </p:sp>
      <p:sp>
        <p:nvSpPr>
          <p:cNvPr id="4" name="Shape 2"/>
          <p:cNvSpPr/>
          <p:nvPr/>
        </p:nvSpPr>
        <p:spPr>
          <a:xfrm>
            <a:off x="890588" y="3218111"/>
            <a:ext cx="4986338" cy="28575"/>
          </a:xfrm>
          <a:prstGeom prst="rect">
            <a:avLst/>
          </a:prstGeom>
          <a:solidFill>
            <a:srgbClr val="0F6CBD"/>
          </a:solidFill>
          <a:ln w="3175">
            <a:solidFill>
              <a:srgbClr val="0F6CBD"/>
            </a:solidFill>
            <a:prstDash val="solid"/>
          </a:ln>
        </p:spPr>
      </p:sp>
      <p:sp>
        <p:nvSpPr>
          <p:cNvPr id="5" name="Text 3"/>
          <p:cNvSpPr/>
          <p:nvPr/>
        </p:nvSpPr>
        <p:spPr>
          <a:xfrm>
            <a:off x="890588" y="2956173"/>
            <a:ext cx="4986338" cy="261937"/>
          </a:xfrm>
          <a:prstGeom prst="rect">
            <a:avLst/>
          </a:prstGeom>
          <a:noFill/>
          <a:ln/>
        </p:spPr>
        <p:txBody>
          <a:bodyPr wrap="square" lIns="0" tIns="0" rIns="0" bIns="47625" rtlCol="0" anchor="t"/>
          <a:lstStyle/>
          <a:p>
            <a:pPr algn="l" indent="0" marL="0">
              <a:lnSpc>
                <a:spcPct val="150000"/>
              </a:lnSpc>
              <a:buNone/>
            </a:pPr>
            <a:r>
              <a:rPr lang="en-US" sz="975" b="1" dirty="0">
                <a:solidFill>
                  <a:srgbClr val="0F6CBD"/>
                </a:solidFill>
                <a:latin typeface="Segoe UI" pitchFamily="34" charset="0"/>
                <a:ea typeface="Segoe UI" pitchFamily="34" charset="-122"/>
                <a:cs typeface="Segoe UI" pitchFamily="34" charset="-120"/>
              </a:rPr>
              <a:t>Group A</a:t>
            </a:r>
            <a:endParaRPr lang="en-US" sz="975" dirty="0"/>
          </a:p>
        </p:txBody>
      </p:sp>
      <p:sp>
        <p:nvSpPr>
          <p:cNvPr id="6" name="Shape 4"/>
          <p:cNvSpPr/>
          <p:nvPr/>
        </p:nvSpPr>
        <p:spPr>
          <a:xfrm>
            <a:off x="890588" y="3294311"/>
            <a:ext cx="200025" cy="200025"/>
          </a:xfrm>
          <a:prstGeom prst="roundRect">
            <a:avLst>
              <a:gd name="adj" fmla="val 228571"/>
            </a:avLst>
          </a:prstGeom>
          <a:solidFill>
            <a:srgbClr val="0F6CBD"/>
          </a:solidFill>
          <a:ln/>
        </p:spPr>
      </p:sp>
      <p:sp>
        <p:nvSpPr>
          <p:cNvPr id="7" name="Text 5"/>
          <p:cNvSpPr/>
          <p:nvPr/>
        </p:nvSpPr>
        <p:spPr>
          <a:xfrm>
            <a:off x="890588" y="3294311"/>
            <a:ext cx="276225" cy="200025"/>
          </a:xfrm>
          <a:prstGeom prst="rect">
            <a:avLst/>
          </a:prstGeom>
          <a:noFill/>
          <a:ln/>
        </p:spPr>
        <p:txBody>
          <a:bodyPr wrap="square" lIns="0" tIns="0" rIns="0" bIns="0" rtlCol="0" anchor="ctr"/>
          <a:lstStyle/>
          <a:p>
            <a:pPr algn="ctr" indent="0" marL="0">
              <a:lnSpc>
                <a:spcPct val="150000"/>
              </a:lnSpc>
              <a:buNone/>
            </a:pPr>
            <a:r>
              <a:rPr lang="en-US" sz="900" b="1" dirty="0">
                <a:solidFill>
                  <a:srgbClr val="FFFFFF"/>
                </a:solidFill>
                <a:latin typeface="Segoe UI" pitchFamily="34" charset="0"/>
                <a:ea typeface="Segoe UI" pitchFamily="34" charset="-122"/>
                <a:cs typeface="Segoe UI" pitchFamily="34" charset="-120"/>
              </a:rPr>
              <a:t>1</a:t>
            </a:r>
            <a:endParaRPr lang="en-US" sz="900" dirty="0"/>
          </a:p>
        </p:txBody>
      </p:sp>
      <p:sp>
        <p:nvSpPr>
          <p:cNvPr id="8" name="Shape 6"/>
          <p:cNvSpPr/>
          <p:nvPr/>
        </p:nvSpPr>
        <p:spPr>
          <a:xfrm>
            <a:off x="2603450" y="3294311"/>
            <a:ext cx="435620" cy="179487"/>
          </a:xfrm>
          <a:prstGeom prst="roundRect">
            <a:avLst>
              <a:gd name="adj" fmla="val 162214"/>
            </a:avLst>
          </a:prstGeom>
          <a:solidFill>
            <a:srgbClr val="EDF8F1"/>
          </a:solidFill>
          <a:ln/>
        </p:spPr>
      </p:sp>
      <p:sp>
        <p:nvSpPr>
          <p:cNvPr id="9" name="Text 7"/>
          <p:cNvSpPr/>
          <p:nvPr/>
        </p:nvSpPr>
        <p:spPr>
          <a:xfrm>
            <a:off x="2603450" y="3294311"/>
            <a:ext cx="511820" cy="179487"/>
          </a:xfrm>
          <a:prstGeom prst="rect">
            <a:avLst/>
          </a:prstGeom>
          <a:noFill/>
          <a:ln/>
        </p:spPr>
        <p:txBody>
          <a:bodyPr wrap="square" lIns="47625" tIns="0" rIns="47625" bIns="0" rtlCol="0" anchor="t"/>
          <a:lstStyle/>
          <a:p>
            <a:pPr algn="l" indent="0" marL="0">
              <a:lnSpc>
                <a:spcPct val="145000"/>
              </a:lnSpc>
              <a:buNone/>
            </a:pPr>
            <a:r>
              <a:rPr lang="en-US" sz="975" b="1" dirty="0">
                <a:solidFill>
                  <a:srgbClr val="27AE60"/>
                </a:solidFill>
                <a:latin typeface="Segoe UI" pitchFamily="34" charset="0"/>
                <a:ea typeface="Segoe UI" pitchFamily="34" charset="-122"/>
                <a:cs typeface="Segoe UI" pitchFamily="34" charset="-120"/>
              </a:rPr>
              <a:t>Tag-A</a:t>
            </a:r>
            <a:endParaRPr lang="en-US" sz="975" dirty="0"/>
          </a:p>
        </p:txBody>
      </p:sp>
      <p:sp>
        <p:nvSpPr>
          <p:cNvPr id="10" name="Text 8"/>
          <p:cNvSpPr/>
          <p:nvPr/>
        </p:nvSpPr>
        <p:spPr>
          <a:xfrm>
            <a:off x="1157288" y="3294311"/>
            <a:ext cx="1881783" cy="179487"/>
          </a:xfrm>
          <a:prstGeom prst="rect">
            <a:avLst/>
          </a:prstGeom>
          <a:noFill/>
          <a:ln/>
        </p:spPr>
        <p:txBody>
          <a:bodyPr wrap="square" lIns="0" tIns="0" rIns="0" bIns="0" rtlCol="0" anchor="t"/>
          <a:lstStyle/>
          <a:p>
            <a:pPr algn="l" indent="0" marL="0">
              <a:lnSpc>
                <a:spcPct val="145000"/>
              </a:lnSpc>
              <a:buNone/>
            </a:pPr>
            <a:r>
              <a:rPr lang="en-US" sz="975" dirty="0">
                <a:solidFill>
                  <a:srgbClr val="1F2328"/>
                </a:solidFill>
                <a:latin typeface="Segoe UI" pitchFamily="34" charset="0"/>
                <a:ea typeface="Segoe UI" pitchFamily="34" charset="-122"/>
                <a:cs typeface="Segoe UI" pitchFamily="34" charset="-120"/>
              </a:rPr>
              <a:t>Alpha task and beta item</a:t>
            </a:r>
            <a:endParaRPr lang="en-US" sz="975" dirty="0"/>
          </a:p>
        </p:txBody>
      </p:sp>
      <p:sp>
        <p:nvSpPr>
          <p:cNvPr id="11" name="Shape 9"/>
          <p:cNvSpPr/>
          <p:nvPr/>
        </p:nvSpPr>
        <p:spPr>
          <a:xfrm>
            <a:off x="890588" y="3541961"/>
            <a:ext cx="200025" cy="200025"/>
          </a:xfrm>
          <a:prstGeom prst="roundRect">
            <a:avLst>
              <a:gd name="adj" fmla="val 228571"/>
            </a:avLst>
          </a:prstGeom>
          <a:solidFill>
            <a:srgbClr val="0F6CBD"/>
          </a:solidFill>
          <a:ln/>
        </p:spPr>
      </p:sp>
      <p:sp>
        <p:nvSpPr>
          <p:cNvPr id="12" name="Text 10"/>
          <p:cNvSpPr/>
          <p:nvPr/>
        </p:nvSpPr>
        <p:spPr>
          <a:xfrm>
            <a:off x="890588" y="3541961"/>
            <a:ext cx="276225" cy="200025"/>
          </a:xfrm>
          <a:prstGeom prst="rect">
            <a:avLst/>
          </a:prstGeom>
          <a:noFill/>
          <a:ln/>
        </p:spPr>
        <p:txBody>
          <a:bodyPr wrap="square" lIns="0" tIns="0" rIns="0" bIns="0" rtlCol="0" anchor="ctr"/>
          <a:lstStyle/>
          <a:p>
            <a:pPr algn="ctr" indent="0" marL="0">
              <a:lnSpc>
                <a:spcPct val="150000"/>
              </a:lnSpc>
              <a:buNone/>
            </a:pPr>
            <a:r>
              <a:rPr lang="en-US" sz="900" b="1" dirty="0">
                <a:solidFill>
                  <a:srgbClr val="FFFFFF"/>
                </a:solidFill>
                <a:latin typeface="Segoe UI" pitchFamily="34" charset="0"/>
                <a:ea typeface="Segoe UI" pitchFamily="34" charset="-122"/>
                <a:cs typeface="Segoe UI" pitchFamily="34" charset="-120"/>
              </a:rPr>
              <a:t>2</a:t>
            </a:r>
            <a:endParaRPr lang="en-US" sz="900" dirty="0"/>
          </a:p>
        </p:txBody>
      </p:sp>
      <p:sp>
        <p:nvSpPr>
          <p:cNvPr id="13" name="Shape 11"/>
          <p:cNvSpPr/>
          <p:nvPr/>
        </p:nvSpPr>
        <p:spPr>
          <a:xfrm>
            <a:off x="2689622" y="3541961"/>
            <a:ext cx="433388" cy="179487"/>
          </a:xfrm>
          <a:prstGeom prst="roundRect">
            <a:avLst>
              <a:gd name="adj" fmla="val 162214"/>
            </a:avLst>
          </a:prstGeom>
          <a:solidFill>
            <a:srgbClr val="EDF8F1"/>
          </a:solidFill>
          <a:ln/>
        </p:spPr>
      </p:sp>
      <p:sp>
        <p:nvSpPr>
          <p:cNvPr id="14" name="Text 12"/>
          <p:cNvSpPr/>
          <p:nvPr/>
        </p:nvSpPr>
        <p:spPr>
          <a:xfrm>
            <a:off x="2689622" y="3541961"/>
            <a:ext cx="509587" cy="179487"/>
          </a:xfrm>
          <a:prstGeom prst="rect">
            <a:avLst/>
          </a:prstGeom>
          <a:noFill/>
          <a:ln/>
        </p:spPr>
        <p:txBody>
          <a:bodyPr wrap="square" lIns="47625" tIns="0" rIns="47625" bIns="0" rtlCol="0" anchor="t"/>
          <a:lstStyle/>
          <a:p>
            <a:pPr algn="l" indent="0" marL="0">
              <a:lnSpc>
                <a:spcPct val="145000"/>
              </a:lnSpc>
              <a:buNone/>
            </a:pPr>
            <a:r>
              <a:rPr lang="en-US" sz="975" b="1" dirty="0">
                <a:solidFill>
                  <a:srgbClr val="27AE60"/>
                </a:solidFill>
                <a:latin typeface="Segoe UI" pitchFamily="34" charset="0"/>
                <a:ea typeface="Segoe UI" pitchFamily="34" charset="-122"/>
                <a:cs typeface="Segoe UI" pitchFamily="34" charset="-120"/>
              </a:rPr>
              <a:t>Tag-B</a:t>
            </a:r>
            <a:endParaRPr lang="en-US" sz="975" dirty="0"/>
          </a:p>
        </p:txBody>
      </p:sp>
      <p:sp>
        <p:nvSpPr>
          <p:cNvPr id="15" name="Text 13"/>
          <p:cNvSpPr/>
          <p:nvPr/>
        </p:nvSpPr>
        <p:spPr>
          <a:xfrm>
            <a:off x="1157288" y="3541961"/>
            <a:ext cx="1965722" cy="179487"/>
          </a:xfrm>
          <a:prstGeom prst="rect">
            <a:avLst/>
          </a:prstGeom>
          <a:noFill/>
          <a:ln/>
        </p:spPr>
        <p:txBody>
          <a:bodyPr wrap="square" lIns="0" tIns="0" rIns="0" bIns="0" rtlCol="0" anchor="t"/>
          <a:lstStyle/>
          <a:p>
            <a:pPr algn="l" indent="0" marL="0">
              <a:lnSpc>
                <a:spcPct val="145000"/>
              </a:lnSpc>
              <a:buNone/>
            </a:pPr>
            <a:r>
              <a:rPr lang="en-US" sz="975" dirty="0">
                <a:solidFill>
                  <a:srgbClr val="1F2328"/>
                </a:solidFill>
                <a:latin typeface="Segoe UI" pitchFamily="34" charset="0"/>
                <a:ea typeface="Segoe UI" pitchFamily="34" charset="-122"/>
                <a:cs typeface="Segoe UI" pitchFamily="34" charset="-120"/>
              </a:rPr>
              <a:t>Gamma delta item epsilon</a:t>
            </a:r>
            <a:endParaRPr lang="en-US" sz="975" dirty="0"/>
          </a:p>
        </p:txBody>
      </p:sp>
      <p:sp>
        <p:nvSpPr>
          <p:cNvPr id="16" name="Shape 14"/>
          <p:cNvSpPr/>
          <p:nvPr/>
        </p:nvSpPr>
        <p:spPr>
          <a:xfrm>
            <a:off x="890588" y="3789611"/>
            <a:ext cx="200025" cy="200025"/>
          </a:xfrm>
          <a:prstGeom prst="roundRect">
            <a:avLst>
              <a:gd name="adj" fmla="val 228571"/>
            </a:avLst>
          </a:prstGeom>
          <a:solidFill>
            <a:srgbClr val="0F6CBD"/>
          </a:solidFill>
          <a:ln/>
        </p:spPr>
      </p:sp>
      <p:sp>
        <p:nvSpPr>
          <p:cNvPr id="17" name="Text 15"/>
          <p:cNvSpPr/>
          <p:nvPr/>
        </p:nvSpPr>
        <p:spPr>
          <a:xfrm>
            <a:off x="890588" y="3789611"/>
            <a:ext cx="276225" cy="200025"/>
          </a:xfrm>
          <a:prstGeom prst="rect">
            <a:avLst/>
          </a:prstGeom>
          <a:noFill/>
          <a:ln/>
        </p:spPr>
        <p:txBody>
          <a:bodyPr wrap="square" lIns="0" tIns="0" rIns="0" bIns="0" rtlCol="0" anchor="ctr"/>
          <a:lstStyle/>
          <a:p>
            <a:pPr algn="ctr" indent="0" marL="0">
              <a:lnSpc>
                <a:spcPct val="150000"/>
              </a:lnSpc>
              <a:buNone/>
            </a:pPr>
            <a:r>
              <a:rPr lang="en-US" sz="900" b="1" dirty="0">
                <a:solidFill>
                  <a:srgbClr val="FFFFFF"/>
                </a:solidFill>
                <a:latin typeface="Segoe UI" pitchFamily="34" charset="0"/>
                <a:ea typeface="Segoe UI" pitchFamily="34" charset="-122"/>
                <a:cs typeface="Segoe UI" pitchFamily="34" charset="-120"/>
              </a:rPr>
              <a:t>3</a:t>
            </a:r>
            <a:endParaRPr lang="en-US" sz="900" dirty="0"/>
          </a:p>
        </p:txBody>
      </p:sp>
      <p:sp>
        <p:nvSpPr>
          <p:cNvPr id="18" name="Shape 16"/>
          <p:cNvSpPr/>
          <p:nvPr/>
        </p:nvSpPr>
        <p:spPr>
          <a:xfrm>
            <a:off x="2260253" y="3789611"/>
            <a:ext cx="429071" cy="179487"/>
          </a:xfrm>
          <a:prstGeom prst="roundRect">
            <a:avLst>
              <a:gd name="adj" fmla="val 162214"/>
            </a:avLst>
          </a:prstGeom>
          <a:solidFill>
            <a:srgbClr val="EEF5FC"/>
          </a:solidFill>
          <a:ln/>
        </p:spPr>
      </p:sp>
      <p:sp>
        <p:nvSpPr>
          <p:cNvPr id="19" name="Text 17"/>
          <p:cNvSpPr/>
          <p:nvPr/>
        </p:nvSpPr>
        <p:spPr>
          <a:xfrm>
            <a:off x="2260253" y="3789611"/>
            <a:ext cx="505271" cy="179487"/>
          </a:xfrm>
          <a:prstGeom prst="rect">
            <a:avLst/>
          </a:prstGeom>
          <a:noFill/>
          <a:ln/>
        </p:spPr>
        <p:txBody>
          <a:bodyPr wrap="square" lIns="47625" tIns="0" rIns="47625" bIns="0" rtlCol="0" anchor="t"/>
          <a:lstStyle/>
          <a:p>
            <a:pPr algn="l" indent="0" marL="0">
              <a:lnSpc>
                <a:spcPct val="145000"/>
              </a:lnSpc>
              <a:buNone/>
            </a:pPr>
            <a:r>
              <a:rPr lang="en-US" sz="975" b="1" dirty="0">
                <a:solidFill>
                  <a:srgbClr val="0F6CBD"/>
                </a:solidFill>
                <a:latin typeface="Segoe UI" pitchFamily="34" charset="0"/>
                <a:ea typeface="Segoe UI" pitchFamily="34" charset="-122"/>
                <a:cs typeface="Segoe UI" pitchFamily="34" charset="-120"/>
              </a:rPr>
              <a:t>Tag-C</a:t>
            </a:r>
            <a:endParaRPr lang="en-US" sz="975" dirty="0"/>
          </a:p>
        </p:txBody>
      </p:sp>
      <p:sp>
        <p:nvSpPr>
          <p:cNvPr id="20" name="Text 18"/>
          <p:cNvSpPr/>
          <p:nvPr/>
        </p:nvSpPr>
        <p:spPr>
          <a:xfrm>
            <a:off x="1157288" y="3789611"/>
            <a:ext cx="1532037" cy="179487"/>
          </a:xfrm>
          <a:prstGeom prst="rect">
            <a:avLst/>
          </a:prstGeom>
          <a:noFill/>
          <a:ln/>
        </p:spPr>
        <p:txBody>
          <a:bodyPr wrap="square" lIns="0" tIns="0" rIns="0" bIns="0" rtlCol="0" anchor="t"/>
          <a:lstStyle/>
          <a:p>
            <a:pPr algn="l" indent="0" marL="0">
              <a:lnSpc>
                <a:spcPct val="145000"/>
              </a:lnSpc>
              <a:buNone/>
            </a:pPr>
            <a:r>
              <a:rPr lang="en-US" sz="975" dirty="0">
                <a:solidFill>
                  <a:srgbClr val="1F2328"/>
                </a:solidFill>
                <a:latin typeface="Segoe UI" pitchFamily="34" charset="0"/>
                <a:ea typeface="Segoe UI" pitchFamily="34" charset="-122"/>
                <a:cs typeface="Segoe UI" pitchFamily="34" charset="-120"/>
              </a:rPr>
              <a:t>Zeta eta theta item</a:t>
            </a:r>
            <a:endParaRPr lang="en-US" sz="975" dirty="0"/>
          </a:p>
        </p:txBody>
      </p:sp>
      <p:sp>
        <p:nvSpPr>
          <p:cNvPr id="21" name="Shape 19"/>
          <p:cNvSpPr/>
          <p:nvPr/>
        </p:nvSpPr>
        <p:spPr>
          <a:xfrm>
            <a:off x="6172200" y="2832348"/>
            <a:ext cx="5272088" cy="1281113"/>
          </a:xfrm>
          <a:prstGeom prst="roundRect">
            <a:avLst>
              <a:gd name="adj" fmla="val 10613"/>
            </a:avLst>
          </a:prstGeom>
          <a:ln w="9525">
            <a:solidFill>
              <a:srgbClr val="CCCCCC"/>
            </a:solidFill>
            <a:prstDash val="solid"/>
          </a:ln>
        </p:spPr>
      </p:sp>
      <p:sp>
        <p:nvSpPr>
          <p:cNvPr id="22" name="Shape 20"/>
          <p:cNvSpPr/>
          <p:nvPr/>
        </p:nvSpPr>
        <p:spPr>
          <a:xfrm>
            <a:off x="6315075" y="3218111"/>
            <a:ext cx="4986338" cy="28575"/>
          </a:xfrm>
          <a:prstGeom prst="rect">
            <a:avLst/>
          </a:prstGeom>
          <a:solidFill>
            <a:srgbClr val="0F6CBD"/>
          </a:solidFill>
          <a:ln w="3175">
            <a:solidFill>
              <a:srgbClr val="0F6CBD"/>
            </a:solidFill>
            <a:prstDash val="solid"/>
          </a:ln>
        </p:spPr>
      </p:sp>
      <p:sp>
        <p:nvSpPr>
          <p:cNvPr id="23" name="Text 21"/>
          <p:cNvSpPr/>
          <p:nvPr/>
        </p:nvSpPr>
        <p:spPr>
          <a:xfrm>
            <a:off x="6315075" y="2956173"/>
            <a:ext cx="5291138" cy="261937"/>
          </a:xfrm>
          <a:prstGeom prst="rect">
            <a:avLst/>
          </a:prstGeom>
          <a:noFill/>
          <a:ln/>
        </p:spPr>
        <p:txBody>
          <a:bodyPr wrap="square" lIns="0" tIns="0" rIns="0" bIns="47625" rtlCol="0" anchor="t"/>
          <a:lstStyle/>
          <a:p>
            <a:pPr algn="l" indent="0" marL="0">
              <a:lnSpc>
                <a:spcPct val="150000"/>
              </a:lnSpc>
              <a:buNone/>
            </a:pPr>
            <a:r>
              <a:rPr lang="en-US" sz="975" b="1" dirty="0">
                <a:solidFill>
                  <a:srgbClr val="0F6CBD"/>
                </a:solidFill>
                <a:latin typeface="Segoe UI" pitchFamily="34" charset="0"/>
                <a:ea typeface="Segoe UI" pitchFamily="34" charset="-122"/>
                <a:cs typeface="Segoe UI" pitchFamily="34" charset="-120"/>
              </a:rPr>
              <a:t>Group B</a:t>
            </a:r>
            <a:endParaRPr lang="en-US" sz="975" dirty="0"/>
          </a:p>
        </p:txBody>
      </p:sp>
      <p:sp>
        <p:nvSpPr>
          <p:cNvPr id="24" name="Shape 22"/>
          <p:cNvSpPr/>
          <p:nvPr/>
        </p:nvSpPr>
        <p:spPr>
          <a:xfrm>
            <a:off x="6315075" y="3294311"/>
            <a:ext cx="200025" cy="200025"/>
          </a:xfrm>
          <a:prstGeom prst="roundRect">
            <a:avLst>
              <a:gd name="adj" fmla="val 228571"/>
            </a:avLst>
          </a:prstGeom>
          <a:solidFill>
            <a:srgbClr val="0F6CBD"/>
          </a:solidFill>
          <a:ln/>
        </p:spPr>
      </p:sp>
      <p:sp>
        <p:nvSpPr>
          <p:cNvPr id="25" name="Text 23"/>
          <p:cNvSpPr/>
          <p:nvPr/>
        </p:nvSpPr>
        <p:spPr>
          <a:xfrm>
            <a:off x="6315075" y="3294311"/>
            <a:ext cx="276225" cy="200025"/>
          </a:xfrm>
          <a:prstGeom prst="rect">
            <a:avLst/>
          </a:prstGeom>
          <a:noFill/>
          <a:ln/>
        </p:spPr>
        <p:txBody>
          <a:bodyPr wrap="square" lIns="0" tIns="0" rIns="0" bIns="0" rtlCol="0" anchor="ctr"/>
          <a:lstStyle/>
          <a:p>
            <a:pPr algn="ctr" indent="0" marL="0">
              <a:lnSpc>
                <a:spcPct val="150000"/>
              </a:lnSpc>
              <a:buNone/>
            </a:pPr>
            <a:r>
              <a:rPr lang="en-US" sz="900" b="1" dirty="0">
                <a:solidFill>
                  <a:srgbClr val="FFFFFF"/>
                </a:solidFill>
                <a:latin typeface="Segoe UI" pitchFamily="34" charset="0"/>
                <a:ea typeface="Segoe UI" pitchFamily="34" charset="-122"/>
                <a:cs typeface="Segoe UI" pitchFamily="34" charset="-120"/>
              </a:rPr>
              <a:t>1</a:t>
            </a:r>
            <a:endParaRPr lang="en-US" sz="900" dirty="0"/>
          </a:p>
        </p:txBody>
      </p:sp>
      <p:sp>
        <p:nvSpPr>
          <p:cNvPr id="26" name="Text 24"/>
          <p:cNvSpPr/>
          <p:nvPr/>
        </p:nvSpPr>
        <p:spPr>
          <a:xfrm>
            <a:off x="6581775" y="3294311"/>
            <a:ext cx="1244203" cy="179487"/>
          </a:xfrm>
          <a:prstGeom prst="rect">
            <a:avLst/>
          </a:prstGeom>
          <a:noFill/>
          <a:ln/>
        </p:spPr>
        <p:txBody>
          <a:bodyPr wrap="square" lIns="0" tIns="0" rIns="0" bIns="0" rtlCol="0" anchor="t"/>
          <a:lstStyle/>
          <a:p>
            <a:pPr algn="l" indent="0" marL="0">
              <a:lnSpc>
                <a:spcPct val="145000"/>
              </a:lnSpc>
              <a:buNone/>
            </a:pPr>
            <a:r>
              <a:rPr lang="en-US" sz="975" dirty="0">
                <a:solidFill>
                  <a:srgbClr val="1F2328"/>
                </a:solidFill>
                <a:latin typeface="Segoe UI" pitchFamily="34" charset="0"/>
                <a:ea typeface="Segoe UI" pitchFamily="34" charset="-122"/>
                <a:cs typeface="Segoe UI" pitchFamily="34" charset="-120"/>
              </a:rPr>
              <a:t>Iota kappa lambda</a:t>
            </a:r>
            <a:endParaRPr lang="en-US" sz="975" dirty="0"/>
          </a:p>
        </p:txBody>
      </p:sp>
      <p:sp>
        <p:nvSpPr>
          <p:cNvPr id="27" name="Shape 25"/>
          <p:cNvSpPr/>
          <p:nvPr/>
        </p:nvSpPr>
        <p:spPr>
          <a:xfrm>
            <a:off x="6315075" y="3541961"/>
            <a:ext cx="200025" cy="200025"/>
          </a:xfrm>
          <a:prstGeom prst="roundRect">
            <a:avLst>
              <a:gd name="adj" fmla="val 228571"/>
            </a:avLst>
          </a:prstGeom>
          <a:solidFill>
            <a:srgbClr val="0F6CBD"/>
          </a:solidFill>
          <a:ln/>
        </p:spPr>
      </p:sp>
      <p:sp>
        <p:nvSpPr>
          <p:cNvPr id="28" name="Text 26"/>
          <p:cNvSpPr/>
          <p:nvPr/>
        </p:nvSpPr>
        <p:spPr>
          <a:xfrm>
            <a:off x="6315075" y="3541961"/>
            <a:ext cx="276225" cy="200025"/>
          </a:xfrm>
          <a:prstGeom prst="rect">
            <a:avLst/>
          </a:prstGeom>
          <a:noFill/>
          <a:ln/>
        </p:spPr>
        <p:txBody>
          <a:bodyPr wrap="square" lIns="0" tIns="0" rIns="0" bIns="0" rtlCol="0" anchor="ctr"/>
          <a:lstStyle/>
          <a:p>
            <a:pPr algn="ctr" indent="0" marL="0">
              <a:lnSpc>
                <a:spcPct val="150000"/>
              </a:lnSpc>
              <a:buNone/>
            </a:pPr>
            <a:r>
              <a:rPr lang="en-US" sz="900" b="1" dirty="0">
                <a:solidFill>
                  <a:srgbClr val="FFFFFF"/>
                </a:solidFill>
                <a:latin typeface="Segoe UI" pitchFamily="34" charset="0"/>
                <a:ea typeface="Segoe UI" pitchFamily="34" charset="-122"/>
                <a:cs typeface="Segoe UI" pitchFamily="34" charset="-120"/>
              </a:rPr>
              <a:t>2</a:t>
            </a:r>
            <a:endParaRPr lang="en-US" sz="900" dirty="0"/>
          </a:p>
        </p:txBody>
      </p:sp>
      <p:sp>
        <p:nvSpPr>
          <p:cNvPr id="29" name="Shape 27"/>
          <p:cNvSpPr/>
          <p:nvPr/>
        </p:nvSpPr>
        <p:spPr>
          <a:xfrm>
            <a:off x="7599908" y="3541961"/>
            <a:ext cx="441722" cy="179487"/>
          </a:xfrm>
          <a:prstGeom prst="roundRect">
            <a:avLst>
              <a:gd name="adj" fmla="val 162214"/>
            </a:avLst>
          </a:prstGeom>
          <a:solidFill>
            <a:srgbClr val="EEF5FC"/>
          </a:solidFill>
          <a:ln/>
        </p:spPr>
      </p:sp>
      <p:sp>
        <p:nvSpPr>
          <p:cNvPr id="30" name="Text 28"/>
          <p:cNvSpPr/>
          <p:nvPr/>
        </p:nvSpPr>
        <p:spPr>
          <a:xfrm>
            <a:off x="7599908" y="3541961"/>
            <a:ext cx="517922" cy="179487"/>
          </a:xfrm>
          <a:prstGeom prst="rect">
            <a:avLst/>
          </a:prstGeom>
          <a:noFill/>
          <a:ln/>
        </p:spPr>
        <p:txBody>
          <a:bodyPr wrap="square" lIns="47625" tIns="0" rIns="47625" bIns="0" rtlCol="0" anchor="t"/>
          <a:lstStyle/>
          <a:p>
            <a:pPr algn="l" indent="0" marL="0">
              <a:lnSpc>
                <a:spcPct val="145000"/>
              </a:lnSpc>
              <a:buNone/>
            </a:pPr>
            <a:r>
              <a:rPr lang="en-US" sz="975" b="1" dirty="0">
                <a:solidFill>
                  <a:srgbClr val="0F6CBD"/>
                </a:solidFill>
                <a:latin typeface="Segoe UI" pitchFamily="34" charset="0"/>
                <a:ea typeface="Segoe UI" pitchFamily="34" charset="-122"/>
                <a:cs typeface="Segoe UI" pitchFamily="34" charset="-120"/>
              </a:rPr>
              <a:t>Tag-D</a:t>
            </a:r>
            <a:endParaRPr lang="en-US" sz="975" dirty="0"/>
          </a:p>
        </p:txBody>
      </p:sp>
      <p:sp>
        <p:nvSpPr>
          <p:cNvPr id="31" name="Text 29"/>
          <p:cNvSpPr/>
          <p:nvPr/>
        </p:nvSpPr>
        <p:spPr>
          <a:xfrm>
            <a:off x="6581775" y="3541961"/>
            <a:ext cx="1459855" cy="179487"/>
          </a:xfrm>
          <a:prstGeom prst="rect">
            <a:avLst/>
          </a:prstGeom>
          <a:noFill/>
          <a:ln/>
        </p:spPr>
        <p:txBody>
          <a:bodyPr wrap="square" lIns="0" tIns="0" rIns="0" bIns="0" rtlCol="0" anchor="t"/>
          <a:lstStyle/>
          <a:p>
            <a:pPr algn="l" indent="0" marL="0">
              <a:lnSpc>
                <a:spcPct val="145000"/>
              </a:lnSpc>
              <a:buNone/>
            </a:pPr>
            <a:r>
              <a:rPr lang="en-US" sz="975" dirty="0">
                <a:solidFill>
                  <a:srgbClr val="1F2328"/>
                </a:solidFill>
                <a:latin typeface="Segoe UI" pitchFamily="34" charset="0"/>
                <a:ea typeface="Segoe UI" pitchFamily="34" charset="-122"/>
                <a:cs typeface="Segoe UI" pitchFamily="34" charset="-120"/>
              </a:rPr>
              <a:t>Mu nu xi omicron</a:t>
            </a:r>
            <a:endParaRPr lang="en-US" sz="975" dirty="0"/>
          </a:p>
        </p:txBody>
      </p:sp>
      <p:sp>
        <p:nvSpPr>
          <p:cNvPr id="32" name="Shape 30"/>
          <p:cNvSpPr/>
          <p:nvPr/>
        </p:nvSpPr>
        <p:spPr>
          <a:xfrm>
            <a:off x="6315075" y="3789611"/>
            <a:ext cx="200025" cy="200025"/>
          </a:xfrm>
          <a:prstGeom prst="roundRect">
            <a:avLst>
              <a:gd name="adj" fmla="val 228571"/>
            </a:avLst>
          </a:prstGeom>
          <a:solidFill>
            <a:srgbClr val="0F6CBD"/>
          </a:solidFill>
          <a:ln/>
        </p:spPr>
      </p:sp>
      <p:sp>
        <p:nvSpPr>
          <p:cNvPr id="33" name="Text 31"/>
          <p:cNvSpPr/>
          <p:nvPr/>
        </p:nvSpPr>
        <p:spPr>
          <a:xfrm>
            <a:off x="6315075" y="3789611"/>
            <a:ext cx="276225" cy="200025"/>
          </a:xfrm>
          <a:prstGeom prst="rect">
            <a:avLst/>
          </a:prstGeom>
          <a:noFill/>
          <a:ln/>
        </p:spPr>
        <p:txBody>
          <a:bodyPr wrap="square" lIns="0" tIns="0" rIns="0" bIns="0" rtlCol="0" anchor="ctr"/>
          <a:lstStyle/>
          <a:p>
            <a:pPr algn="ctr" indent="0" marL="0">
              <a:lnSpc>
                <a:spcPct val="150000"/>
              </a:lnSpc>
              <a:buNone/>
            </a:pPr>
            <a:r>
              <a:rPr lang="en-US" sz="900" b="1" dirty="0">
                <a:solidFill>
                  <a:srgbClr val="FFFFFF"/>
                </a:solidFill>
                <a:latin typeface="Segoe UI" pitchFamily="34" charset="0"/>
                <a:ea typeface="Segoe UI" pitchFamily="34" charset="-122"/>
                <a:cs typeface="Segoe UI" pitchFamily="34" charset="-120"/>
              </a:rPr>
              <a:t>3</a:t>
            </a:r>
            <a:endParaRPr lang="en-US" sz="900" dirty="0"/>
          </a:p>
        </p:txBody>
      </p:sp>
      <p:sp>
        <p:nvSpPr>
          <p:cNvPr id="34" name="Shape 32"/>
          <p:cNvSpPr/>
          <p:nvPr/>
        </p:nvSpPr>
        <p:spPr>
          <a:xfrm>
            <a:off x="7531150" y="3789611"/>
            <a:ext cx="419546" cy="179487"/>
          </a:xfrm>
          <a:prstGeom prst="roundRect">
            <a:avLst>
              <a:gd name="adj" fmla="val 162214"/>
            </a:avLst>
          </a:prstGeom>
          <a:solidFill>
            <a:srgbClr val="EDF8F1"/>
          </a:solidFill>
          <a:ln/>
        </p:spPr>
      </p:sp>
      <p:sp>
        <p:nvSpPr>
          <p:cNvPr id="35" name="Text 33"/>
          <p:cNvSpPr/>
          <p:nvPr/>
        </p:nvSpPr>
        <p:spPr>
          <a:xfrm>
            <a:off x="7531150" y="3789611"/>
            <a:ext cx="495746" cy="179487"/>
          </a:xfrm>
          <a:prstGeom prst="rect">
            <a:avLst/>
          </a:prstGeom>
          <a:noFill/>
          <a:ln/>
        </p:spPr>
        <p:txBody>
          <a:bodyPr wrap="square" lIns="47625" tIns="0" rIns="47625" bIns="0" rtlCol="0" anchor="t"/>
          <a:lstStyle/>
          <a:p>
            <a:pPr algn="l" indent="0" marL="0">
              <a:lnSpc>
                <a:spcPct val="145000"/>
              </a:lnSpc>
              <a:buNone/>
            </a:pPr>
            <a:r>
              <a:rPr lang="en-US" sz="975" b="1" dirty="0">
                <a:solidFill>
                  <a:srgbClr val="27AE60"/>
                </a:solidFill>
                <a:latin typeface="Segoe UI" pitchFamily="34" charset="0"/>
                <a:ea typeface="Segoe UI" pitchFamily="34" charset="-122"/>
                <a:cs typeface="Segoe UI" pitchFamily="34" charset="-120"/>
              </a:rPr>
              <a:t>Tag-E</a:t>
            </a:r>
            <a:endParaRPr lang="en-US" sz="975" dirty="0"/>
          </a:p>
        </p:txBody>
      </p:sp>
      <p:sp>
        <p:nvSpPr>
          <p:cNvPr id="36" name="Text 34"/>
          <p:cNvSpPr/>
          <p:nvPr/>
        </p:nvSpPr>
        <p:spPr>
          <a:xfrm>
            <a:off x="6581775" y="3789611"/>
            <a:ext cx="1368921" cy="179487"/>
          </a:xfrm>
          <a:prstGeom prst="rect">
            <a:avLst/>
          </a:prstGeom>
          <a:noFill/>
          <a:ln/>
        </p:spPr>
        <p:txBody>
          <a:bodyPr wrap="square" lIns="0" tIns="0" rIns="0" bIns="0" rtlCol="0" anchor="t"/>
          <a:lstStyle/>
          <a:p>
            <a:pPr algn="l" indent="0" marL="0">
              <a:lnSpc>
                <a:spcPct val="145000"/>
              </a:lnSpc>
              <a:buNone/>
            </a:pPr>
            <a:r>
              <a:rPr lang="en-US" sz="975" dirty="0">
                <a:solidFill>
                  <a:srgbClr val="1F2328"/>
                </a:solidFill>
                <a:latin typeface="Segoe UI" pitchFamily="34" charset="0"/>
                <a:ea typeface="Segoe UI" pitchFamily="34" charset="-122"/>
                <a:cs typeface="Segoe UI" pitchFamily="34" charset="-120"/>
              </a:rPr>
              <a:t>Pi rho sigma tau</a:t>
            </a:r>
            <a:endParaRPr lang="en-US" sz="975" dirty="0"/>
          </a:p>
        </p:txBody>
      </p:sp>
      <p:sp>
        <p:nvSpPr>
          <p:cNvPr id="37" name="Text 35"/>
          <p:cNvSpPr/>
          <p:nvPr/>
        </p:nvSpPr>
        <p:spPr>
          <a:xfrm>
            <a:off x="747713" y="4113461"/>
            <a:ext cx="11001375" cy="371475"/>
          </a:xfrm>
          <a:prstGeom prst="rect">
            <a:avLst/>
          </a:prstGeom>
          <a:noFill/>
          <a:ln/>
        </p:spPr>
        <p:txBody>
          <a:bodyPr wrap="square" lIns="0" tIns="0" rIns="0" bIns="0" rtlCol="0" anchor="t"/>
          <a:lstStyle/>
          <a:p>
            <a:pPr algn="l" indent="0" marL="0">
              <a:lnSpc>
                <a:spcPct val="150000"/>
              </a:lnSpc>
              <a:buNone/>
            </a:pPr>
            <a:r>
              <a:rPr lang="en-US" sz="975" dirty="0">
                <a:solidFill>
                  <a:srgbClr val="1F2328"/>
                </a:solidFill>
                <a:latin typeface="Segoe UI" pitchFamily="34" charset="0"/>
                <a:ea typeface="Segoe UI" pitchFamily="34" charset="-122"/>
                <a:cs typeface="Segoe UI" pitchFamily="34" charset="-120"/>
              </a:rPr>
              <a:t>Expected: Step descriptions fully visible, e.g. "Alpha task and beta item"</a:t>
            </a:r>
            <a:pPr algn="l" indent="0" marL="0">
              <a:lnSpc>
                <a:spcPct val="150000"/>
              </a:lnSpc>
              <a:buNone/>
            </a:pPr>
            <a:endParaRPr lang="en-US" sz="975" dirty="0"/>
          </a:p>
          <a:p>
            <a:pPr algn="l" indent="0" marL="0">
              <a:lnSpc>
                <a:spcPct val="150000"/>
              </a:lnSpc>
              <a:buNone/>
            </a:pPr>
            <a:r>
              <a:rPr lang="en-US" sz="975" dirty="0">
                <a:solidFill>
                  <a:srgbClr val="1F2328"/>
                </a:solidFill>
                <a:latin typeface="Segoe UI" pitchFamily="34" charset="0"/>
                <a:ea typeface="Segoe UI" pitchFamily="34" charset="-122"/>
                <a:cs typeface="Segoe UI" pitchFamily="34" charset="-120"/>
              </a:rPr>
              <a:t>before the Tag-A badge.</a:t>
            </a:r>
            <a:endParaRPr lang="en-US" sz="9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636365"/>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68: Right-aligned text in flex row (wrapping regression — nowrap width test)</a:t>
            </a:r>
            <a:endParaRPr lang="en-US" sz="3480" dirty="0"/>
          </a:p>
        </p:txBody>
      </p:sp>
      <p:sp>
        <p:nvSpPr>
          <p:cNvPr id="3" name="Shape 1"/>
          <p:cNvSpPr/>
          <p:nvPr/>
        </p:nvSpPr>
        <p:spPr>
          <a:xfrm>
            <a:off x="747713" y="3026122"/>
            <a:ext cx="10696575" cy="1781175"/>
          </a:xfrm>
          <a:prstGeom prst="roundRect">
            <a:avLst>
              <a:gd name="adj" fmla="val 4392"/>
            </a:avLst>
          </a:prstGeom>
          <a:ln w="9525">
            <a:solidFill>
              <a:srgbClr val="CCCCCC"/>
            </a:solidFill>
            <a:prstDash val="solid"/>
          </a:ln>
        </p:spPr>
      </p:sp>
      <p:sp>
        <p:nvSpPr>
          <p:cNvPr id="4" name="Shape 2"/>
          <p:cNvSpPr/>
          <p:nvPr/>
        </p:nvSpPr>
        <p:spPr>
          <a:xfrm>
            <a:off x="757238" y="3616672"/>
            <a:ext cx="10677525" cy="9525"/>
          </a:xfrm>
          <a:prstGeom prst="rect">
            <a:avLst/>
          </a:prstGeom>
          <a:solidFill>
            <a:srgbClr val="CCCCCC"/>
          </a:solidFill>
          <a:ln w="3175">
            <a:solidFill>
              <a:srgbClr val="CCCCCC"/>
            </a:solidFill>
            <a:prstDash val="solid"/>
          </a:ln>
        </p:spPr>
      </p:sp>
      <p:sp>
        <p:nvSpPr>
          <p:cNvPr id="5" name="Text 3"/>
          <p:cNvSpPr/>
          <p:nvPr/>
        </p:nvSpPr>
        <p:spPr>
          <a:xfrm>
            <a:off x="1138238" y="3121372"/>
            <a:ext cx="9371558" cy="400050"/>
          </a:xfrm>
          <a:prstGeom prst="rect">
            <a:avLst/>
          </a:prstGeom>
          <a:noFill/>
          <a:ln/>
        </p:spPr>
        <p:txBody>
          <a:bodyPr wrap="square" lIns="0" tIns="0" rIns="0" bIns="0" rtlCol="0" anchor="t"/>
          <a:lstStyle/>
          <a:p>
            <a:pPr algn="l" indent="0" marL="0">
              <a:lnSpc>
                <a:spcPct val="140000"/>
              </a:lnSpc>
              <a:buNone/>
            </a:pPr>
            <a:r>
              <a:rPr lang="en-US" sz="1125" dirty="0">
                <a:solidFill>
                  <a:srgbClr val="888888"/>
                </a:solidFill>
                <a:latin typeface="Segoe UI" pitchFamily="34" charset="0"/>
                <a:ea typeface="Segoe UI" pitchFamily="34" charset="-122"/>
                <a:cs typeface="Segoe UI" pitchFamily="34" charset="-120"/>
              </a:rPr>
              <a:t>Label-A</a:t>
            </a:r>
            <a:pPr algn="l" indent="0" marL="0">
              <a:lnSpc>
                <a:spcPct val="140000"/>
              </a:lnSpc>
              <a:buNone/>
            </a:pPr>
            <a:endParaRPr lang="en-US" sz="1125" dirty="0"/>
          </a:p>
          <a:p>
            <a:pPr algn="l" indent="0" marL="0">
              <a:lnSpc>
                <a:spcPct val="140000"/>
              </a:lnSpc>
              <a:buNone/>
            </a:pPr>
            <a:r>
              <a:rPr lang="en-US" sz="1125" dirty="0">
                <a:solidFill>
                  <a:srgbClr val="888888"/>
                </a:solidFill>
                <a:latin typeface="Segoe UI" pitchFamily="34" charset="0"/>
                <a:ea typeface="Segoe UI" pitchFamily="34" charset="-122"/>
                <a:cs typeface="Segoe UI" pitchFamily="34" charset="-120"/>
              </a:rPr>
              <a:t>val-X × val-N (label-1)</a:t>
            </a:r>
            <a:endParaRPr lang="en-US" sz="1125" dirty="0"/>
          </a:p>
        </p:txBody>
      </p:sp>
      <p:sp>
        <p:nvSpPr>
          <p:cNvPr id="6" name="Text 4"/>
          <p:cNvSpPr/>
          <p:nvPr/>
        </p:nvSpPr>
        <p:spPr>
          <a:xfrm>
            <a:off x="10147846" y="3164235"/>
            <a:ext cx="1268923" cy="314325"/>
          </a:xfrm>
          <a:prstGeom prst="rect">
            <a:avLst/>
          </a:prstGeom>
          <a:noFill/>
          <a:ln/>
        </p:spPr>
        <p:txBody>
          <a:bodyPr wrap="square" lIns="0" tIns="0" rIns="0" bIns="0" rtlCol="0" anchor="t"/>
          <a:lstStyle/>
          <a:p>
            <a:pPr algn="l" indent="0" marL="0">
              <a:lnSpc>
                <a:spcPct val="150000"/>
              </a:lnSpc>
              <a:buNone/>
            </a:pPr>
            <a:r>
              <a:rPr lang="en-US" sz="1650" b="1" spc="-37" kern="0" dirty="0">
                <a:solidFill>
                  <a:srgbClr val="1F2328"/>
                </a:solidFill>
                <a:latin typeface="Segoe UI" pitchFamily="34" charset="0"/>
                <a:ea typeface="Segoe UI" pitchFamily="34" charset="-122"/>
                <a:cs typeface="Segoe UI" pitchFamily="34" charset="-120"/>
              </a:rPr>
              <a:t>val-1000</a:t>
            </a:r>
            <a:pPr algn="l" indent="0" marL="0">
              <a:lnSpc>
                <a:spcPct val="150000"/>
              </a:lnSpc>
              <a:buNone/>
            </a:pPr>
            <a:r>
              <a:rPr lang="en-US" sz="1650" spc="-37" kern="0" dirty="0">
                <a:solidFill>
                  <a:srgbClr val="888888"/>
                </a:solidFill>
                <a:latin typeface="Segoe UI" pitchFamily="34" charset="0"/>
                <a:ea typeface="Segoe UI" pitchFamily="34" charset="-122"/>
                <a:cs typeface="Segoe UI" pitchFamily="34" charset="-120"/>
              </a:rPr>
              <a:t>/uu</a:t>
            </a:r>
            <a:endParaRPr lang="en-US" sz="1650" dirty="0"/>
          </a:p>
        </p:txBody>
      </p:sp>
      <p:sp>
        <p:nvSpPr>
          <p:cNvPr id="7" name="Shape 5"/>
          <p:cNvSpPr/>
          <p:nvPr/>
        </p:nvSpPr>
        <p:spPr>
          <a:xfrm>
            <a:off x="757238" y="4211985"/>
            <a:ext cx="10677525" cy="9525"/>
          </a:xfrm>
          <a:prstGeom prst="rect">
            <a:avLst/>
          </a:prstGeom>
          <a:solidFill>
            <a:srgbClr val="CCCCCC"/>
          </a:solidFill>
          <a:ln w="3175">
            <a:solidFill>
              <a:srgbClr val="CCCCCC"/>
            </a:solidFill>
            <a:prstDash val="solid"/>
          </a:ln>
        </p:spPr>
      </p:sp>
      <p:sp>
        <p:nvSpPr>
          <p:cNvPr id="8" name="Text 6"/>
          <p:cNvSpPr/>
          <p:nvPr/>
        </p:nvSpPr>
        <p:spPr>
          <a:xfrm>
            <a:off x="890588" y="3702397"/>
            <a:ext cx="310455" cy="414338"/>
          </a:xfrm>
          <a:prstGeom prst="rect">
            <a:avLst/>
          </a:prstGeom>
          <a:noFill/>
          <a:ln/>
        </p:spPr>
        <p:txBody>
          <a:bodyPr wrap="square" lIns="0" tIns="0" rIns="0" bIns="0" rtlCol="0" anchor="t"/>
          <a:lstStyle/>
          <a:p>
            <a:pPr algn="ctr" indent="0" marL="0">
              <a:lnSpc>
                <a:spcPct val="150000"/>
              </a:lnSpc>
              <a:buNone/>
            </a:pPr>
            <a:r>
              <a:rPr lang="en-US" sz="2175" b="1" dirty="0">
                <a:solidFill>
                  <a:srgbClr val="888888"/>
                </a:solidFill>
                <a:latin typeface="Segoe UI" pitchFamily="34" charset="0"/>
                <a:ea typeface="Segoe UI" pitchFamily="34" charset="-122"/>
                <a:cs typeface="Segoe UI" pitchFamily="34" charset="-120"/>
              </a:rPr>
              <a:t>+</a:t>
            </a:r>
            <a:endParaRPr lang="en-US" sz="2175" dirty="0"/>
          </a:p>
        </p:txBody>
      </p:sp>
      <p:sp>
        <p:nvSpPr>
          <p:cNvPr id="9" name="Text 7"/>
          <p:cNvSpPr/>
          <p:nvPr/>
        </p:nvSpPr>
        <p:spPr>
          <a:xfrm>
            <a:off x="1143893" y="3809554"/>
            <a:ext cx="8900666" cy="200025"/>
          </a:xfrm>
          <a:prstGeom prst="rect">
            <a:avLst/>
          </a:prstGeom>
          <a:noFill/>
          <a:ln/>
        </p:spPr>
        <p:txBody>
          <a:bodyPr wrap="square" lIns="0" tIns="0" rIns="0" bIns="0" rtlCol="0" anchor="t"/>
          <a:lstStyle/>
          <a:p>
            <a:pPr algn="l" indent="0" marL="0">
              <a:lnSpc>
                <a:spcPct val="140000"/>
              </a:lnSpc>
              <a:buNone/>
            </a:pPr>
            <a:r>
              <a:rPr lang="en-US" sz="1125" dirty="0">
                <a:solidFill>
                  <a:srgbClr val="888888"/>
                </a:solidFill>
                <a:latin typeface="Segoe UI" pitchFamily="34" charset="0"/>
                <a:ea typeface="Segoe UI" pitchFamily="34" charset="-122"/>
                <a:cs typeface="Segoe UI" pitchFamily="34" charset="-120"/>
              </a:rPr>
              <a:t>Label-B</a:t>
            </a:r>
            <a:endParaRPr lang="en-US" sz="1125" dirty="0"/>
          </a:p>
        </p:txBody>
      </p:sp>
      <p:sp>
        <p:nvSpPr>
          <p:cNvPr id="10" name="Text 8"/>
          <p:cNvSpPr/>
          <p:nvPr/>
        </p:nvSpPr>
        <p:spPr>
          <a:xfrm>
            <a:off x="9682609" y="3752404"/>
            <a:ext cx="1752154" cy="314325"/>
          </a:xfrm>
          <a:prstGeom prst="rect">
            <a:avLst/>
          </a:prstGeom>
          <a:noFill/>
          <a:ln/>
        </p:spPr>
        <p:txBody>
          <a:bodyPr wrap="square" lIns="0" tIns="0" rIns="0" bIns="0" rtlCol="0" anchor="t"/>
          <a:lstStyle/>
          <a:p>
            <a:pPr algn="l" indent="0" marL="0">
              <a:lnSpc>
                <a:spcPct val="150000"/>
              </a:lnSpc>
              <a:buNone/>
            </a:pPr>
            <a:r>
              <a:rPr lang="en-US" sz="1650" b="1" spc="-37" kern="0" dirty="0">
                <a:solidFill>
                  <a:srgbClr val="0F6CBD"/>
                </a:solidFill>
                <a:latin typeface="Segoe UI" pitchFamily="34" charset="0"/>
                <a:ea typeface="Segoe UI" pitchFamily="34" charset="-122"/>
                <a:cs typeface="Segoe UI" pitchFamily="34" charset="-120"/>
              </a:rPr>
              <a:t>val-0–val-100</a:t>
            </a:r>
            <a:pPr algn="l" indent="0" marL="0">
              <a:lnSpc>
                <a:spcPct val="150000"/>
              </a:lnSpc>
              <a:buNone/>
            </a:pPr>
            <a:r>
              <a:rPr lang="en-US" sz="1650" spc="-37" kern="0" dirty="0">
                <a:solidFill>
                  <a:srgbClr val="888888"/>
                </a:solidFill>
                <a:latin typeface="Segoe UI" pitchFamily="34" charset="0"/>
                <a:ea typeface="Segoe UI" pitchFamily="34" charset="-122"/>
                <a:cs typeface="Segoe UI" pitchFamily="34" charset="-120"/>
              </a:rPr>
              <a:t>/uu</a:t>
            </a:r>
            <a:endParaRPr lang="en-US" sz="1650" dirty="0"/>
          </a:p>
        </p:txBody>
      </p:sp>
      <p:sp>
        <p:nvSpPr>
          <p:cNvPr id="11" name="Shape 9"/>
          <p:cNvSpPr/>
          <p:nvPr/>
        </p:nvSpPr>
        <p:spPr>
          <a:xfrm>
            <a:off x="757238" y="4211985"/>
            <a:ext cx="10677525" cy="585788"/>
          </a:xfrm>
          <a:prstGeom prst="rect">
            <a:avLst/>
          </a:prstGeom>
          <a:solidFill>
            <a:srgbClr val="F0F7FF"/>
          </a:solidFill>
          <a:ln/>
        </p:spPr>
      </p:sp>
      <p:sp>
        <p:nvSpPr>
          <p:cNvPr id="12" name="Text 10"/>
          <p:cNvSpPr/>
          <p:nvPr/>
        </p:nvSpPr>
        <p:spPr>
          <a:xfrm>
            <a:off x="890588" y="4297710"/>
            <a:ext cx="310455" cy="414338"/>
          </a:xfrm>
          <a:prstGeom prst="rect">
            <a:avLst/>
          </a:prstGeom>
          <a:noFill/>
          <a:ln/>
        </p:spPr>
        <p:txBody>
          <a:bodyPr wrap="square" lIns="0" tIns="0" rIns="0" bIns="0" rtlCol="0" anchor="t"/>
          <a:lstStyle/>
          <a:p>
            <a:pPr algn="ctr" indent="0" marL="0">
              <a:lnSpc>
                <a:spcPct val="150000"/>
              </a:lnSpc>
              <a:buNone/>
            </a:pPr>
            <a:r>
              <a:rPr lang="en-US" sz="2175" b="1" dirty="0">
                <a:solidFill>
                  <a:srgbClr val="0F6CBD"/>
                </a:solidFill>
                <a:latin typeface="Segoe UI" pitchFamily="34" charset="0"/>
                <a:ea typeface="Segoe UI" pitchFamily="34" charset="-122"/>
                <a:cs typeface="Segoe UI" pitchFamily="34" charset="-120"/>
              </a:rPr>
              <a:t>=</a:t>
            </a:r>
            <a:endParaRPr lang="en-US" sz="2175" dirty="0"/>
          </a:p>
        </p:txBody>
      </p:sp>
      <p:sp>
        <p:nvSpPr>
          <p:cNvPr id="13" name="Text 11"/>
          <p:cNvSpPr/>
          <p:nvPr/>
        </p:nvSpPr>
        <p:spPr>
          <a:xfrm>
            <a:off x="1143893" y="4404866"/>
            <a:ext cx="8404622" cy="200025"/>
          </a:xfrm>
          <a:prstGeom prst="rect">
            <a:avLst/>
          </a:prstGeom>
          <a:noFill/>
          <a:ln/>
        </p:spPr>
        <p:txBody>
          <a:bodyPr wrap="square" lIns="0" tIns="0" rIns="0" bIns="0" rtlCol="0" anchor="t"/>
          <a:lstStyle/>
          <a:p>
            <a:pPr algn="l" indent="0" marL="0">
              <a:lnSpc>
                <a:spcPct val="140000"/>
              </a:lnSpc>
              <a:buNone/>
            </a:pPr>
            <a:r>
              <a:rPr lang="en-US" sz="1125" b="1" dirty="0">
                <a:solidFill>
                  <a:srgbClr val="0F6CBD"/>
                </a:solidFill>
                <a:latin typeface="Segoe UI" pitchFamily="34" charset="0"/>
                <a:ea typeface="Segoe UI" pitchFamily="34" charset="-122"/>
                <a:cs typeface="Segoe UI" pitchFamily="34" charset="-120"/>
              </a:rPr>
              <a:t>Label-C (label-2)</a:t>
            </a:r>
            <a:endParaRPr lang="en-US" sz="1125" dirty="0"/>
          </a:p>
        </p:txBody>
      </p:sp>
      <p:sp>
        <p:nvSpPr>
          <p:cNvPr id="14" name="Text 12"/>
          <p:cNvSpPr/>
          <p:nvPr/>
        </p:nvSpPr>
        <p:spPr>
          <a:xfrm>
            <a:off x="9186565" y="4347716"/>
            <a:ext cx="2248198" cy="314325"/>
          </a:xfrm>
          <a:prstGeom prst="rect">
            <a:avLst/>
          </a:prstGeom>
          <a:noFill/>
          <a:ln/>
        </p:spPr>
        <p:txBody>
          <a:bodyPr wrap="square" lIns="0" tIns="0" rIns="0" bIns="0" rtlCol="0" anchor="t"/>
          <a:lstStyle/>
          <a:p>
            <a:pPr algn="l" indent="0" marL="0">
              <a:lnSpc>
                <a:spcPct val="150000"/>
              </a:lnSpc>
              <a:buNone/>
            </a:pPr>
            <a:r>
              <a:rPr lang="en-US" sz="1650" b="1" spc="-37" kern="0" dirty="0">
                <a:solidFill>
                  <a:srgbClr val="0F6CBD"/>
                </a:solidFill>
                <a:latin typeface="Segoe UI" pitchFamily="34" charset="0"/>
                <a:ea typeface="Segoe UI" pitchFamily="34" charset="-122"/>
                <a:cs typeface="Segoe UI" pitchFamily="34" charset="-120"/>
              </a:rPr>
              <a:t>val-1000–val-2000</a:t>
            </a:r>
            <a:pPr algn="l" indent="0" marL="0">
              <a:lnSpc>
                <a:spcPct val="150000"/>
              </a:lnSpc>
              <a:buNone/>
            </a:pPr>
            <a:r>
              <a:rPr lang="en-US" sz="1650" spc="-37" kern="0" dirty="0">
                <a:solidFill>
                  <a:srgbClr val="888888"/>
                </a:solidFill>
                <a:latin typeface="Segoe UI" pitchFamily="34" charset="0"/>
                <a:ea typeface="Segoe UI" pitchFamily="34" charset="-122"/>
                <a:cs typeface="Segoe UI" pitchFamily="34" charset="-120"/>
              </a:rPr>
              <a:t>/uu</a:t>
            </a:r>
            <a:endParaRPr lang="en-US" sz="1650" dirty="0"/>
          </a:p>
        </p:txBody>
      </p:sp>
      <p:sp>
        <p:nvSpPr>
          <p:cNvPr id="15" name="Text 13"/>
          <p:cNvSpPr/>
          <p:nvPr/>
        </p:nvSpPr>
        <p:spPr>
          <a:xfrm>
            <a:off x="747713" y="4807297"/>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Expected: nw-val text should stay on one line without wrapping.</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6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650653"/>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69: Narrow emoji-icon div in flex row with adjacent text (ADR-30 regression)</a:t>
            </a:r>
            <a:endParaRPr lang="en-US" sz="3480" dirty="0"/>
          </a:p>
        </p:txBody>
      </p:sp>
      <p:sp>
        <p:nvSpPr>
          <p:cNvPr id="3" name="Text 1"/>
          <p:cNvSpPr/>
          <p:nvPr/>
        </p:nvSpPr>
        <p:spPr>
          <a:xfrm>
            <a:off x="747713" y="3040410"/>
            <a:ext cx="497086" cy="414338"/>
          </a:xfrm>
          <a:prstGeom prst="rect">
            <a:avLst/>
          </a:prstGeom>
          <a:noFill/>
          <a:ln/>
        </p:spPr>
        <p:txBody>
          <a:bodyPr wrap="square" lIns="0" tIns="0" rIns="0" bIns="0" rtlCol="0" anchor="t"/>
          <a:lstStyle/>
          <a:p>
            <a:pPr algn="ctr"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4" name="Text 2"/>
          <p:cNvSpPr/>
          <p:nvPr/>
        </p:nvSpPr>
        <p:spPr>
          <a:xfrm>
            <a:off x="1159073" y="3040410"/>
            <a:ext cx="3339554"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Alpha beta gamma delta</a:t>
            </a:r>
            <a:endParaRPr lang="en-US" sz="2175" dirty="0"/>
          </a:p>
        </p:txBody>
      </p:sp>
      <p:sp>
        <p:nvSpPr>
          <p:cNvPr id="5" name="Text 3"/>
          <p:cNvSpPr/>
          <p:nvPr/>
        </p:nvSpPr>
        <p:spPr>
          <a:xfrm>
            <a:off x="747713" y="3502372"/>
            <a:ext cx="497086" cy="414338"/>
          </a:xfrm>
          <a:prstGeom prst="rect">
            <a:avLst/>
          </a:prstGeom>
          <a:noFill/>
          <a:ln/>
        </p:spPr>
        <p:txBody>
          <a:bodyPr wrap="square" lIns="0" tIns="0" rIns="0" bIns="0" rtlCol="0" anchor="t"/>
          <a:lstStyle/>
          <a:p>
            <a:pPr algn="ctr"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6" name="Text 4"/>
          <p:cNvSpPr/>
          <p:nvPr/>
        </p:nvSpPr>
        <p:spPr>
          <a:xfrm>
            <a:off x="1159073" y="3502372"/>
            <a:ext cx="2940397"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Delta epsilon zeta eta</a:t>
            </a:r>
            <a:endParaRPr lang="en-US" sz="2175" dirty="0"/>
          </a:p>
        </p:txBody>
      </p:sp>
      <p:sp>
        <p:nvSpPr>
          <p:cNvPr id="7" name="Text 5"/>
          <p:cNvSpPr/>
          <p:nvPr/>
        </p:nvSpPr>
        <p:spPr>
          <a:xfrm>
            <a:off x="747713" y="3964335"/>
            <a:ext cx="497086" cy="414338"/>
          </a:xfrm>
          <a:prstGeom prst="rect">
            <a:avLst/>
          </a:prstGeom>
          <a:noFill/>
          <a:ln/>
        </p:spPr>
        <p:txBody>
          <a:bodyPr wrap="square" lIns="0" tIns="0" rIns="0" bIns="0" rtlCol="0" anchor="t"/>
          <a:lstStyle/>
          <a:p>
            <a:pPr algn="ctr"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8" name="Text 6"/>
          <p:cNvSpPr/>
          <p:nvPr/>
        </p:nvSpPr>
        <p:spPr>
          <a:xfrm>
            <a:off x="1159073" y="3964335"/>
            <a:ext cx="3372148"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Theta iota kappa lambda</a:t>
            </a:r>
            <a:endParaRPr lang="en-US" sz="2175" dirty="0"/>
          </a:p>
        </p:txBody>
      </p:sp>
      <p:sp>
        <p:nvSpPr>
          <p:cNvPr id="9" name="Text 7"/>
          <p:cNvSpPr/>
          <p:nvPr/>
        </p:nvSpPr>
        <p:spPr>
          <a:xfrm>
            <a:off x="747713" y="4378672"/>
            <a:ext cx="11001375" cy="828675"/>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Expected: each emoji icon stays left-aligned in its 18 px cell; text div starts immediately to the right without overlap.</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238696"/>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 Table</a:t>
            </a:r>
            <a:endParaRPr lang="en-US" sz="3480" dirty="0"/>
          </a:p>
        </p:txBody>
      </p:sp>
      <p:graphicFrame>
        <p:nvGraphicFramePr>
          <p:cNvPr id="8" name="Table 0"/>
          <p:cNvGraphicFramePr>
            <a:graphicFrameLocks noGrp="1"/>
          </p:cNvGraphicFramePr>
          <p:nvPr>
            <p:extLst>
              <p:ext uri="{D42A27DB-BD31-4B8C-83A1-F6EECF244321}">
                <p14:modId xmlns:p14="http://schemas.microsoft.com/office/powerpoint/2010/main" val="1579011935"/>
              </p:ext>
            </p:extLst>
          </p:nvPr>
        </p:nvGraphicFramePr>
        <p:xfrm>
          <a:off x="747713" y="2076004"/>
          <a:ext cx="10696575" cy="914400"/>
        </p:xfrm>
        <a:graphic>
          <a:graphicData uri="http://schemas.openxmlformats.org/drawingml/2006/table">
            <a:tbl>
              <a:tblPr/>
              <a:tblGrid>
                <a:gridCol w="3740468"/>
                <a:gridCol w="3840480"/>
                <a:gridCol w="3630454"/>
              </a:tblGrid>
              <a:tr h="0">
                <a:tc>
                  <a:txBody>
                    <a:bodyPr/>
                    <a:lstStyle/>
                    <a:p>
                      <a:pPr algn="l" indent="0" marL="0">
                        <a:buNone/>
                      </a:pPr>
                      <a:r>
                        <a:rPr lang="en-US" sz="2175" b="1" dirty="0">
                          <a:solidFill>
                            <a:srgbClr val="1F2328"/>
                          </a:solidFill>
                          <a:latin typeface="Segoe UI" pitchFamily="34" charset="0"/>
                          <a:ea typeface="Segoe UI" pitchFamily="34" charset="-122"/>
                          <a:cs typeface="Segoe UI" pitchFamily="34" charset="-120"/>
                        </a:rPr>
                        <a:t>Column 1 (left-aligned)</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2175" b="1" dirty="0">
                          <a:solidFill>
                            <a:srgbClr val="1F2328"/>
                          </a:solidFill>
                          <a:latin typeface="Segoe UI" pitchFamily="34" charset="0"/>
                          <a:ea typeface="Segoe UI" pitchFamily="34" charset="-122"/>
                          <a:cs typeface="Segoe UI" pitchFamily="34" charset="-120"/>
                        </a:rPr>
                        <a:t>Column 2 (center-aligned)</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r" indent="0" marL="0">
                        <a:buNone/>
                      </a:pPr>
                      <a:r>
                        <a:rPr lang="en-US" sz="2175" b="1" dirty="0">
                          <a:solidFill>
                            <a:srgbClr val="1F2328"/>
                          </a:solidFill>
                          <a:latin typeface="Segoe UI" pitchFamily="34" charset="0"/>
                          <a:ea typeface="Segoe UI" pitchFamily="34" charset="-122"/>
                          <a:cs typeface="Segoe UI" pitchFamily="34" charset="-120"/>
                        </a:rPr>
                        <a:t>Column 3 (right-aligned)</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Cell A1</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Cell A2</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r" indent="0" marL="0">
                        <a:buNone/>
                      </a:pPr>
                      <a:r>
                        <a:rPr lang="en-US" sz="2175" dirty="0">
                          <a:solidFill>
                            <a:srgbClr val="1F2328"/>
                          </a:solidFill>
                          <a:latin typeface="Segoe UI" pitchFamily="34" charset="0"/>
                          <a:ea typeface="Segoe UI" pitchFamily="34" charset="-122"/>
                          <a:cs typeface="Segoe UI" pitchFamily="34" charset="-120"/>
                        </a:rPr>
                        <a:t>Cell A3</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algn="l" indent="0" marL="0">
                        <a:buNone/>
                      </a:pPr>
                      <a:r>
                        <a:rPr lang="en-US" sz="2175" b="1" dirty="0">
                          <a:solidFill>
                            <a:srgbClr val="1F2328"/>
                          </a:solidFill>
                          <a:latin typeface="Segoe UI" pitchFamily="34" charset="0"/>
                          <a:ea typeface="Segoe UI" pitchFamily="34" charset="-122"/>
                          <a:cs typeface="Segoe UI" pitchFamily="34" charset="-120"/>
                        </a:rPr>
                        <a:t>Bold</a:t>
                      </a:r>
                      <a:pPr algn="l" indent="0" marL="0">
                        <a:buNone/>
                      </a:pPr>
                      <a:r>
                        <a:rPr lang="en-US" sz="2175" dirty="0">
                          <a:solidFill>
                            <a:srgbClr val="1F2328"/>
                          </a:solidFill>
                          <a:latin typeface="Segoe UI" pitchFamily="34" charset="0"/>
                          <a:ea typeface="Segoe UI" pitchFamily="34" charset="-122"/>
                          <a:cs typeface="Segoe UI" pitchFamily="34" charset="-120"/>
                        </a:rPr>
                        <a:t> cell</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1849" dirty="0">
                          <a:solidFill>
                            <a:srgbClr val="1F2328"/>
                          </a:solidFill>
                          <a:highlight>
                            <a:srgbClr val="E8EBEE"/>
                          </a:highlight>
                          <a:latin typeface="Consolas" pitchFamily="34" charset="0"/>
                          <a:ea typeface="Consolas" pitchFamily="34" charset="-122"/>
                          <a:cs typeface="Consolas" pitchFamily="34" charset="-120"/>
                        </a:rPr>
                        <a:t>Code</a:t>
                      </a:r>
                      <a:pPr algn="ctr" indent="0" marL="0">
                        <a:buNone/>
                      </a:pPr>
                      <a:r>
                        <a:rPr lang="en-US" sz="2175" dirty="0">
                          <a:solidFill>
                            <a:srgbClr val="1F2328"/>
                          </a:solidFill>
                          <a:latin typeface="Segoe UI" pitchFamily="34" charset="0"/>
                          <a:ea typeface="Segoe UI" pitchFamily="34" charset="-122"/>
                          <a:cs typeface="Segoe UI" pitchFamily="34" charset="-120"/>
                        </a:rPr>
                        <a:t> cell</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r" indent="0" marL="0">
                        <a:buNone/>
                      </a:pPr>
                      <a:r>
                        <a:rPr lang="en-US" sz="2175" i="1" dirty="0">
                          <a:solidFill>
                            <a:srgbClr val="1F2328"/>
                          </a:solidFill>
                          <a:latin typeface="Segoe UI" pitchFamily="34" charset="0"/>
                          <a:ea typeface="Segoe UI" pitchFamily="34" charset="-122"/>
                          <a:cs typeface="Segoe UI" pitchFamily="34" charset="-120"/>
                        </a:rPr>
                        <a:t>Italic</a:t>
                      </a:r>
                      <a:pPr algn="r" indent="0" marL="0">
                        <a:buNone/>
                      </a:pPr>
                      <a:r>
                        <a:rPr lang="en-US" sz="2175" dirty="0">
                          <a:solidFill>
                            <a:srgbClr val="1F2328"/>
                          </a:solidFill>
                          <a:latin typeface="Segoe UI" pitchFamily="34" charset="0"/>
                          <a:ea typeface="Segoe UI" pitchFamily="34" charset="-122"/>
                          <a:cs typeface="Segoe UI" pitchFamily="34" charset="-120"/>
                        </a:rPr>
                        <a:t> cell</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r h="0">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Cell with long text content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Medium</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c>
                  <a:txBody>
                    <a:bodyPr/>
                    <a:lstStyle/>
                    <a:p>
                      <a:pPr algn="r" indent="0" marL="0">
                        <a:buNone/>
                      </a:pPr>
                      <a:r>
                        <a:rPr lang="en-US" sz="2175" dirty="0">
                          <a:solidFill>
                            <a:srgbClr val="1F2328"/>
                          </a:solidFill>
                          <a:latin typeface="Segoe UI" pitchFamily="34" charset="0"/>
                          <a:ea typeface="Segoe UI" pitchFamily="34" charset="-122"/>
                          <a:cs typeface="Segoe UI" pitchFamily="34" charset="-120"/>
                        </a:rPr>
                        <a:t>Short</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FFFFF"/>
                    </a:solidFill>
                  </a:tcPr>
                </a:tc>
              </a:tr>
              <a:tr h="0">
                <a:tc>
                  <a:txBody>
                    <a:bodyPr/>
                    <a:lstStyle/>
                    <a:p>
                      <a:pPr algn="l" indent="0" marL="0">
                        <a:buNone/>
                      </a:pPr>
                      <a:r>
                        <a:rPr lang="en-US" sz="2175" dirty="0">
                          <a:solidFill>
                            <a:srgbClr val="1F2328"/>
                          </a:solidFill>
                          <a:latin typeface="Segoe UI" pitchFamily="34" charset="0"/>
                          <a:ea typeface="Segoe UI" pitchFamily="34" charset="-122"/>
                          <a:cs typeface="Segoe UI" pitchFamily="34" charset="-120"/>
                        </a:rPr>
                        <a:t>Last row</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ctr" indent="0" marL="0">
                        <a:buNone/>
                      </a:pPr>
                      <a:r>
                        <a:rPr lang="en-US" sz="2175" dirty="0">
                          <a:solidFill>
                            <a:srgbClr val="1F2328"/>
                          </a:solidFill>
                          <a:latin typeface="Segoe UI" pitchFamily="34" charset="0"/>
                          <a:ea typeface="Segoe UI" pitchFamily="34" charset="-122"/>
                          <a:cs typeface="Segoe UI" pitchFamily="34" charset="-120"/>
                        </a:rPr>
                        <a:t>Last row 2</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c>
                  <a:txBody>
                    <a:bodyPr/>
                    <a:lstStyle/>
                    <a:p>
                      <a:pPr algn="r" indent="0" marL="0">
                        <a:buNone/>
                      </a:pPr>
                      <a:r>
                        <a:rPr lang="en-US" sz="2175" dirty="0">
                          <a:solidFill>
                            <a:srgbClr val="1F2328"/>
                          </a:solidFill>
                          <a:latin typeface="Segoe UI" pitchFamily="34" charset="0"/>
                          <a:ea typeface="Segoe UI" pitchFamily="34" charset="-122"/>
                          <a:cs typeface="Segoe UI" pitchFamily="34" charset="-120"/>
                        </a:rPr>
                        <a:t>Last row 3</a:t>
                      </a:r>
                      <a:endParaRPr lang="en-US" sz="1200" dirty="0"/>
                    </a:p>
                  </a:txBody>
                  <a:tcPr marL="123825" marR="123825" marT="57150" marB="57150">
                    <a:lnL w="12700" cap="flat" cmpd="sng" algn="ctr">
                      <a:solidFill>
                        <a:srgbClr val="D1D9E0"/>
                      </a:solidFill>
                      <a:prstDash val="solid"/>
                      <a:round/>
                      <a:headEnd type="none" w="med" len="med"/>
                      <a:tailEnd type="none" w="med" len="med"/>
                    </a:lnL>
                    <a:lnR w="12700" cap="flat" cmpd="sng" algn="ctr">
                      <a:solidFill>
                        <a:srgbClr val="D1D9E0"/>
                      </a:solidFill>
                      <a:prstDash val="solid"/>
                      <a:round/>
                      <a:headEnd type="none" w="med" len="med"/>
                      <a:tailEnd type="none" w="med" len="med"/>
                    </a:lnR>
                    <a:lnT w="12700" cap="flat" cmpd="sng" algn="ctr">
                      <a:solidFill>
                        <a:srgbClr val="D1D9E0"/>
                      </a:solidFill>
                      <a:prstDash val="solid"/>
                      <a:round/>
                      <a:headEnd type="none" w="med" len="med"/>
                      <a:tailEnd type="none" w="med" len="med"/>
                    </a:lnT>
                    <a:lnB w="12700" cap="flat" cmpd="sng" algn="ctr">
                      <a:solidFill>
                        <a:srgbClr val="D1D9E0"/>
                      </a:solidFill>
                      <a:prstDash val="solid"/>
                      <a:round/>
                      <a:headEnd type="none" w="med" len="med"/>
                      <a:tailEnd type="none" w="med" len="med"/>
                    </a:lnB>
                    <a:solidFill>
                      <a:srgbClr val="F6F8FA"/>
                    </a:solidFill>
                  </a:tcPr>
                </a:tc>
              </a:tr>
            </a:tbl>
          </a:graphicData>
        </a:graphic>
      </p:graphicFrame>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751112"/>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70: KaTeX math text (duplicate text prevention)</a:t>
            </a:r>
            <a:endParaRPr lang="en-US" sz="3480" dirty="0"/>
          </a:p>
        </p:txBody>
      </p:sp>
      <p:sp>
        <p:nvSpPr>
          <p:cNvPr id="3" name="Text 1"/>
          <p:cNvSpPr/>
          <p:nvPr/>
        </p:nvSpPr>
        <p:spPr>
          <a:xfrm>
            <a:off x="747713" y="3140869"/>
            <a:ext cx="10696575" cy="1399133"/>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Label-A: </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Label-B: </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Label-C: </a:t>
            </a:r>
            <a:endParaRPr lang="en-US" sz="2175" dirty="0"/>
          </a:p>
        </p:txBody>
      </p:sp>
      <p:pic>
        <p:nvPicPr>
          <p:cNvPr id="4" name="Image 0" descr="preencoded.png">    </p:cNvPr>
          <p:cNvPicPr>
            <a:picLocks noChangeAspect="1"/>
          </p:cNvPicPr>
          <p:nvPr/>
        </p:nvPicPr>
        <p:blipFill>
          <a:blip r:embed="rId1"/>
          <a:stretch>
            <a:fillRect/>
          </a:stretch>
        </p:blipFill>
        <p:spPr>
          <a:xfrm>
            <a:off x="2408188" y="3175992"/>
            <a:ext cx="1287810" cy="306735"/>
          </a:xfrm>
          <a:prstGeom prst="rect">
            <a:avLst/>
          </a:prstGeom>
        </p:spPr>
      </p:pic>
      <p:pic>
        <p:nvPicPr>
          <p:cNvPr id="5" name="Image 1" descr="preencoded.png">    </p:cNvPr>
          <p:cNvPicPr>
            <a:picLocks noChangeAspect="1"/>
          </p:cNvPicPr>
          <p:nvPr/>
        </p:nvPicPr>
        <p:blipFill>
          <a:blip r:embed="rId2"/>
          <a:stretch>
            <a:fillRect/>
          </a:stretch>
        </p:blipFill>
        <p:spPr>
          <a:xfrm>
            <a:off x="2411164" y="3659237"/>
            <a:ext cx="1806327" cy="347960"/>
          </a:xfrm>
          <a:prstGeom prst="rect">
            <a:avLst/>
          </a:prstGeom>
        </p:spPr>
      </p:pic>
      <p:pic>
        <p:nvPicPr>
          <p:cNvPr id="6" name="Image 2" descr="preencoded.png">    </p:cNvPr>
          <p:cNvPicPr>
            <a:picLocks noChangeAspect="1"/>
          </p:cNvPicPr>
          <p:nvPr/>
        </p:nvPicPr>
        <p:blipFill>
          <a:blip r:embed="rId3"/>
          <a:stretch>
            <a:fillRect/>
          </a:stretch>
        </p:blipFill>
        <p:spPr>
          <a:xfrm>
            <a:off x="2406253" y="4185493"/>
            <a:ext cx="272653" cy="354509"/>
          </a:xfrm>
          <a:prstGeom prst="rect">
            <a:avLst/>
          </a:prstGeom>
        </p:spPr>
      </p:pic>
      <p:pic>
        <p:nvPicPr>
          <p:cNvPr id="7" name="Image 3" descr="preencoded.png">    </p:cNvPr>
          <p:cNvPicPr>
            <a:picLocks noChangeAspect="1"/>
          </p:cNvPicPr>
          <p:nvPr/>
        </p:nvPicPr>
        <p:blipFill>
          <a:blip r:embed="rId4"/>
          <a:stretch>
            <a:fillRect/>
          </a:stretch>
        </p:blipFill>
        <p:spPr>
          <a:xfrm>
            <a:off x="747713" y="4692402"/>
            <a:ext cx="10696575" cy="414338"/>
          </a:xfrm>
          <a:prstGeom prst="rect">
            <a:avLst/>
          </a:prstGeom>
        </p:spPr>
      </p:pic>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08240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71: Block math (display mode)</a:t>
            </a:r>
            <a:endParaRPr lang="en-US" sz="3480" dirty="0"/>
          </a:p>
        </p:txBody>
      </p:sp>
      <p:pic>
        <p:nvPicPr>
          <p:cNvPr id="3" name="Image 0" descr="preencoded.png">    </p:cNvPr>
          <p:cNvPicPr>
            <a:picLocks noChangeAspect="1"/>
          </p:cNvPicPr>
          <p:nvPr/>
        </p:nvPicPr>
        <p:blipFill>
          <a:blip r:embed="rId1"/>
          <a:stretch>
            <a:fillRect/>
          </a:stretch>
        </p:blipFill>
        <p:spPr>
          <a:xfrm>
            <a:off x="747713" y="2919710"/>
            <a:ext cx="10696575" cy="814536"/>
          </a:xfrm>
          <a:prstGeom prst="rect">
            <a:avLst/>
          </a:prstGeom>
        </p:spPr>
      </p:pic>
      <p:sp>
        <p:nvSpPr>
          <p:cNvPr id="4" name="Text 1"/>
          <p:cNvSpPr/>
          <p:nvPr/>
        </p:nvSpPr>
        <p:spPr>
          <a:xfrm>
            <a:off x="747713" y="3886646"/>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Inline before block. Below is Euler's identity:</a:t>
            </a:r>
            <a:endParaRPr lang="en-US" sz="2175" dirty="0"/>
          </a:p>
        </p:txBody>
      </p:sp>
      <p:pic>
        <p:nvPicPr>
          <p:cNvPr id="5" name="Image 1" descr="preencoded.png">    </p:cNvPr>
          <p:cNvPicPr>
            <a:picLocks noChangeAspect="1"/>
          </p:cNvPicPr>
          <p:nvPr/>
        </p:nvPicPr>
        <p:blipFill>
          <a:blip r:embed="rId2"/>
          <a:stretch>
            <a:fillRect/>
          </a:stretch>
        </p:blipFill>
        <p:spPr>
          <a:xfrm>
            <a:off x="747713" y="4453384"/>
            <a:ext cx="10696575" cy="322213"/>
          </a:xfrm>
          <a:prstGeom prst="rect">
            <a:avLst/>
          </a:prstGeom>
        </p:spPr>
      </p:pic>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47713" y="2803178"/>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72: paginate:false + background image</a:t>
            </a:r>
            <a:endParaRPr lang="en-US" sz="3480" dirty="0"/>
          </a:p>
        </p:txBody>
      </p:sp>
      <p:sp>
        <p:nvSpPr>
          <p:cNvPr id="3" name="Text 1"/>
          <p:cNvSpPr/>
          <p:nvPr/>
        </p:nvSpPr>
        <p:spPr>
          <a:xfrm>
            <a:off x="747713" y="3640485"/>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Content over background with pagination disabled.</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3086546"/>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73: Fitting header (auto-scaling)</a:t>
            </a:r>
            <a:endParaRPr lang="en-US" sz="3480"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7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4876800" cy="6858000"/>
          </a:xfrm>
          <a:prstGeom prst="rect">
            <a:avLst/>
          </a:prstGeom>
        </p:spPr>
      </p:pic>
      <p:sp>
        <p:nvSpPr>
          <p:cNvPr id="3" name="Text 0"/>
          <p:cNvSpPr/>
          <p:nvPr/>
        </p:nvSpPr>
        <p:spPr>
          <a:xfrm>
            <a:off x="5624513" y="2285256"/>
            <a:ext cx="5819775"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74: Background image split left</a:t>
            </a:r>
            <a:endParaRPr lang="en-US" sz="3480" dirty="0"/>
          </a:p>
        </p:txBody>
      </p:sp>
      <p:sp>
        <p:nvSpPr>
          <p:cNvPr id="4" name="Text 1"/>
          <p:cNvSpPr/>
          <p:nvPr/>
        </p:nvSpPr>
        <p:spPr>
          <a:xfrm>
            <a:off x="5624513" y="3675013"/>
            <a:ext cx="5819775" cy="897731"/>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Split background left layout</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Content area is 60% of slide width</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 7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6096000" cy="6858000"/>
          </a:xfrm>
          <a:prstGeom prst="rect">
            <a:avLst/>
          </a:prstGeom>
        </p:spPr>
      </p:pic>
      <p:sp>
        <p:nvSpPr>
          <p:cNvPr id="3" name="Text 0"/>
          <p:cNvSpPr/>
          <p:nvPr/>
        </p:nvSpPr>
        <p:spPr>
          <a:xfrm>
            <a:off x="747713" y="2796034"/>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75: Multiple background images</a:t>
            </a:r>
            <a:endParaRPr lang="en-US" sz="3480" dirty="0"/>
          </a:p>
        </p:txBody>
      </p:sp>
      <p:sp>
        <p:nvSpPr>
          <p:cNvPr id="4" name="Text 1"/>
          <p:cNvSpPr/>
          <p:nvPr/>
        </p:nvSpPr>
        <p:spPr>
          <a:xfrm>
            <a:off x="747713" y="3633341"/>
            <a:ext cx="11001375" cy="428476"/>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Multiple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![bg]</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directives on a single slide.</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 7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p:nvPr/>
        </p:nvSpPr>
        <p:spPr>
          <a:xfrm>
            <a:off x="747713" y="2796034"/>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76: Background image fit mode</a:t>
            </a:r>
            <a:endParaRPr lang="en-US" sz="3480" dirty="0"/>
          </a:p>
        </p:txBody>
      </p:sp>
      <p:sp>
        <p:nvSpPr>
          <p:cNvPr id="4" name="Text 1"/>
          <p:cNvSpPr/>
          <p:nvPr/>
        </p:nvSpPr>
        <p:spPr>
          <a:xfrm>
            <a:off x="747713" y="3633341"/>
            <a:ext cx="11001375" cy="428476"/>
          </a:xfrm>
          <a:prstGeom prst="rect">
            <a:avLst/>
          </a:prstGeom>
          <a:noFill/>
          <a:ln/>
        </p:spPr>
        <p:txBody>
          <a:bodyPr wrap="square" lIns="0" tIns="0" rIns="0" bIns="0" rtlCol="0" anchor="t"/>
          <a:lstStyle/>
          <a:p>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![bg fit]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uses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contain</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sizing instead of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cover</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1849"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 7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836390"/>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77: Task lists (checkboxes)</a:t>
            </a:r>
            <a:endParaRPr lang="en-US" sz="3480" dirty="0"/>
          </a:p>
        </p:txBody>
      </p:sp>
      <p:sp>
        <p:nvSpPr>
          <p:cNvPr id="3" name="Text 1"/>
          <p:cNvSpPr/>
          <p:nvPr/>
        </p:nvSpPr>
        <p:spPr>
          <a:xfrm>
            <a:off x="747713" y="2673697"/>
            <a:ext cx="10696575" cy="2347913"/>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 Unchecked item</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[x] Checked item</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 Another unchecked</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[x] Done task</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Regular list item (no checkbox)</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 7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493044"/>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78: Headings h5 and h6 + bold-italic + horizontal rule</a:t>
            </a:r>
            <a:endParaRPr lang="en-US" sz="3480" dirty="0"/>
          </a:p>
        </p:txBody>
      </p:sp>
      <p:sp>
        <p:nvSpPr>
          <p:cNvPr id="3" name="Text 1"/>
          <p:cNvSpPr/>
          <p:nvPr/>
        </p:nvSpPr>
        <p:spPr>
          <a:xfrm>
            <a:off x="747713" y="2959001"/>
            <a:ext cx="11291888" cy="345281"/>
          </a:xfrm>
          <a:prstGeom prst="rect">
            <a:avLst/>
          </a:prstGeom>
          <a:noFill/>
          <a:ln/>
        </p:spPr>
        <p:txBody>
          <a:bodyPr wrap="square" lIns="0" tIns="0" rIns="0" bIns="0" rtlCol="0" anchor="t"/>
          <a:lstStyle/>
          <a:p>
            <a:pPr algn="l" indent="0" marL="0">
              <a:lnSpc>
                <a:spcPct val="125000"/>
              </a:lnSpc>
              <a:buNone/>
            </a:pPr>
            <a:r>
              <a:rPr lang="en-US" sz="2175" b="1" dirty="0">
                <a:solidFill>
                  <a:srgbClr val="1F2328"/>
                </a:solidFill>
                <a:latin typeface="Segoe UI" pitchFamily="34" charset="0"/>
                <a:ea typeface="Segoe UI" pitchFamily="34" charset="-122"/>
                <a:cs typeface="Segoe UI" pitchFamily="34" charset="-120"/>
              </a:rPr>
              <a:t>Heading level 5</a:t>
            </a:r>
            <a:endParaRPr lang="en-US" sz="2175" dirty="0"/>
          </a:p>
        </p:txBody>
      </p:sp>
      <p:sp>
        <p:nvSpPr>
          <p:cNvPr id="4" name="Text 2"/>
          <p:cNvSpPr/>
          <p:nvPr/>
        </p:nvSpPr>
        <p:spPr>
          <a:xfrm>
            <a:off x="747713" y="3532882"/>
            <a:ext cx="11291888" cy="310604"/>
          </a:xfrm>
          <a:prstGeom prst="rect">
            <a:avLst/>
          </a:prstGeom>
          <a:noFill/>
          <a:ln/>
        </p:spPr>
        <p:txBody>
          <a:bodyPr wrap="square" lIns="0" tIns="0" rIns="0" bIns="0" rtlCol="0" anchor="t"/>
          <a:lstStyle/>
          <a:p>
            <a:pPr algn="l" indent="0" marL="0">
              <a:lnSpc>
                <a:spcPct val="125000"/>
              </a:lnSpc>
              <a:buNone/>
            </a:pPr>
            <a:r>
              <a:rPr lang="en-US" sz="1958" b="1" dirty="0">
                <a:solidFill>
                  <a:srgbClr val="59636E"/>
                </a:solidFill>
                <a:latin typeface="Segoe UI" pitchFamily="34" charset="0"/>
                <a:ea typeface="Segoe UI" pitchFamily="34" charset="-122"/>
                <a:cs typeface="Segoe UI" pitchFamily="34" charset="-120"/>
              </a:rPr>
              <a:t>Heading level 6</a:t>
            </a:r>
            <a:endParaRPr lang="en-US" sz="1958" dirty="0"/>
          </a:p>
        </p:txBody>
      </p:sp>
      <p:sp>
        <p:nvSpPr>
          <p:cNvPr id="5" name="Text 3"/>
          <p:cNvSpPr/>
          <p:nvPr/>
        </p:nvSpPr>
        <p:spPr>
          <a:xfrm>
            <a:off x="747713" y="3995886"/>
            <a:ext cx="11001375" cy="414338"/>
          </a:xfrm>
          <a:prstGeom prst="rect">
            <a:avLst/>
          </a:prstGeom>
          <a:noFill/>
          <a:ln/>
        </p:spPr>
        <p:txBody>
          <a:bodyPr wrap="square" lIns="0" tIns="0" rIns="0" bIns="0" rtlCol="0" anchor="t"/>
          <a:lstStyle/>
          <a:p>
            <a:pPr algn="l" indent="0" marL="0">
              <a:lnSpc>
                <a:spcPct val="150000"/>
              </a:lnSpc>
              <a:buNone/>
            </a:pPr>
            <a:r>
              <a:rPr lang="en-US" sz="2175" b="1" i="1" dirty="0">
                <a:solidFill>
                  <a:srgbClr val="1F2328"/>
                </a:solidFill>
                <a:latin typeface="Segoe UI" pitchFamily="34" charset="0"/>
                <a:ea typeface="Segoe UI" pitchFamily="34" charset="-122"/>
                <a:cs typeface="Segoe UI" pitchFamily="34" charset="-120"/>
              </a:rPr>
              <a:t>bold and italic text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 alongside normal text.</a:t>
            </a:r>
            <a:endParaRPr lang="en-US" sz="2175" dirty="0"/>
          </a:p>
        </p:txBody>
      </p:sp>
      <p:sp>
        <p:nvSpPr>
          <p:cNvPr id="6" name="Shape 4"/>
          <p:cNvSpPr/>
          <p:nvPr/>
        </p:nvSpPr>
        <p:spPr>
          <a:xfrm>
            <a:off x="747713" y="4638824"/>
            <a:ext cx="10696575" cy="69056"/>
          </a:xfrm>
          <a:prstGeom prst="rect">
            <a:avLst/>
          </a:prstGeom>
          <a:solidFill>
            <a:srgbClr val="D1D9E0"/>
          </a:solidFill>
          <a:ln/>
        </p:spPr>
      </p:sp>
      <p:sp>
        <p:nvSpPr>
          <p:cNvPr id="7" name="Text 5"/>
          <p:cNvSpPr/>
          <p:nvPr/>
        </p:nvSpPr>
        <p:spPr>
          <a:xfrm>
            <a:off x="747713" y="4936480"/>
            <a:ext cx="11001375" cy="428476"/>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Above is a horizontal rule (</a:t>
            </a:r>
            <a:pPr algn="l" indent="0" marL="0">
              <a:lnSpc>
                <a:spcPct val="150000"/>
              </a:lnSpc>
              <a:buNone/>
            </a:pPr>
            <a:r>
              <a:rPr lang="en-US" sz="1849" dirty="0">
                <a:solidFill>
                  <a:srgbClr val="1F2328"/>
                </a:solidFill>
                <a:highlight>
                  <a:srgbClr val="F0F1F3"/>
                </a:highlight>
                <a:latin typeface="Consolas" pitchFamily="34" charset="0"/>
                <a:ea typeface="Consolas" pitchFamily="34" charset="-122"/>
                <a:cs typeface="Consolas" pitchFamily="34" charset="-120"/>
              </a:rPr>
              <a:t>&lt;hr&gt;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 7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1417290"/>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79: Image height and combined sizing + emoji shortcodes</a:t>
            </a:r>
            <a:endParaRPr lang="en-US" sz="3480" dirty="0"/>
          </a:p>
        </p:txBody>
      </p:sp>
      <p:pic>
        <p:nvPicPr>
          <p:cNvPr id="3" name="Image 0" descr="preencoded.png">    </p:cNvPr>
          <p:cNvPicPr>
            <a:picLocks noChangeAspect="1"/>
          </p:cNvPicPr>
          <p:nvPr/>
        </p:nvPicPr>
        <p:blipFill>
          <a:blip r:embed="rId1"/>
          <a:stretch>
            <a:fillRect/>
          </a:stretch>
        </p:blipFill>
        <p:spPr>
          <a:xfrm>
            <a:off x="747713" y="2807047"/>
            <a:ext cx="952500" cy="952500"/>
          </a:xfrm>
          <a:prstGeom prst="rect">
            <a:avLst/>
          </a:prstGeom>
        </p:spPr>
      </p:pic>
      <p:pic>
        <p:nvPicPr>
          <p:cNvPr id="4" name="Image 1" descr="preencoded.png">    </p:cNvPr>
          <p:cNvPicPr>
            <a:picLocks noChangeAspect="1"/>
          </p:cNvPicPr>
          <p:nvPr/>
        </p:nvPicPr>
        <p:blipFill>
          <a:blip r:embed="rId2"/>
          <a:stretch>
            <a:fillRect/>
          </a:stretch>
        </p:blipFill>
        <p:spPr>
          <a:xfrm>
            <a:off x="747713" y="4011960"/>
            <a:ext cx="1905000" cy="762000"/>
          </a:xfrm>
          <a:prstGeom prst="rect">
            <a:avLst/>
          </a:prstGeom>
        </p:spPr>
      </p:pic>
      <p:sp>
        <p:nvSpPr>
          <p:cNvPr id="5" name="Text 1"/>
          <p:cNvSpPr/>
          <p:nvPr/>
        </p:nvSpPr>
        <p:spPr>
          <a:xfrm>
            <a:off x="747713" y="5026372"/>
            <a:ext cx="11001375" cy="414338"/>
          </a:xfrm>
          <a:prstGeom prst="rect">
            <a:avLst/>
          </a:prstGeom>
          <a:noFill/>
          <a:ln/>
        </p:spPr>
        <p:txBody>
          <a:bodyPr wrap="square" lIns="0" tIns="0" rIns="0" bIns="0" rtlCol="0" anchor="t"/>
          <a:lstStyle/>
          <a:p>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Emoji shortcodes: </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pPr algn="l" indent="0" marL="0">
              <a:lnSpc>
                <a:spcPct val="150000"/>
              </a:lnSpc>
              <a:buNone/>
            </a:pPr>
            <a:r>
              <a:rPr lang="en-US" sz="2175" dirty="0">
                <a:solidFill>
                  <a:srgbClr val="1F2328"/>
                </a:solidFill>
                <a:latin typeface="Segoe UI" pitchFamily="34" charset="0"/>
                <a:ea typeface="Segoe UI" pitchFamily="34" charset="-122"/>
                <a:cs typeface="Segoe UI" pitchFamily="34" charset="-120"/>
              </a:rPr>
              <a:t>👍</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74771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8: Bullet lists</a:t>
            </a:r>
            <a:endParaRPr lang="en-US" sz="3480" dirty="0"/>
          </a:p>
        </p:txBody>
      </p:sp>
      <p:sp>
        <p:nvSpPr>
          <p:cNvPr id="3" name="Text 1"/>
          <p:cNvSpPr/>
          <p:nvPr/>
        </p:nvSpPr>
        <p:spPr>
          <a:xfrm>
            <a:off x="747713" y="1585020"/>
            <a:ext cx="10696575" cy="3659981"/>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Top-level item 1</a:t>
            </a:r>
            <a:endParaRPr lang="en-US" sz="2175" dirty="0"/>
          </a:p>
          <a:p>
            <a:pPr algn="l" lvl="1" marL="6858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Level 2 item 1-1</a:t>
            </a:r>
            <a:endParaRPr lang="en-US" sz="2175" dirty="0"/>
          </a:p>
          <a:p>
            <a:pPr algn="l" lvl="1" marL="6858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Level 2 item 1-2</a:t>
            </a:r>
            <a:endParaRPr lang="en-US" sz="2175" dirty="0"/>
          </a:p>
          <a:p>
            <a:pPr algn="l" lvl="2" marL="10287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Level 3 item 1-2-1</a:t>
            </a:r>
            <a:endParaRPr lang="en-US" sz="2175" dirty="0"/>
          </a:p>
          <a:p>
            <a:pPr algn="l" lvl="2" marL="10287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Level 3 item 1-2-2</a:t>
            </a:r>
            <a:endParaRPr lang="en-US" sz="2175" dirty="0"/>
          </a:p>
          <a:p>
            <a:pPr algn="l" lvl="1" marL="6858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Level 2 item 1-3</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Top-level item 2</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Top-level item 3 (</a:t>
            </a:r>
            <a:pPr algn="l" marL="342900" indent="-342900">
              <a:lnSpc>
                <a:spcPct val="150000"/>
              </a:lnSpc>
              <a:buSzPct val="100000"/>
              <a:buChar char="•"/>
            </a:pPr>
            <a:r>
              <a:rPr lang="en-US" sz="2175" b="1" dirty="0">
                <a:solidFill>
                  <a:srgbClr val="1F2328"/>
                </a:solidFill>
                <a:latin typeface="Segoe UI" pitchFamily="34" charset="0"/>
                <a:ea typeface="Segoe UI" pitchFamily="34" charset="-122"/>
                <a:cs typeface="Segoe UI" pitchFamily="34" charset="-120"/>
              </a:rPr>
              <a:t>bold</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included)</a:t>
            </a:r>
            <a:endParaRPr lang="en-US" sz="2175" dirty="0"/>
          </a:p>
        </p:txBody>
      </p:sp>
      <p:sp>
        <p:nvSpPr>
          <p:cNvPr id="4" name="Text 2"/>
          <p:cNvSpPr/>
          <p:nvPr/>
        </p:nvSpPr>
        <p:spPr>
          <a:xfrm>
            <a:off x="747713" y="5397401"/>
            <a:ext cx="10696575" cy="1460599"/>
          </a:xfrm>
          <a:prstGeom prst="rect">
            <a:avLst/>
          </a:prstGeom>
          <a:noFill/>
          <a:ln/>
        </p:spPr>
        <p:txBody>
          <a:bodyPr wrap="square" lIns="0" tIns="0" rIns="0" bIns="0" rtlCol="0" anchor="t"/>
          <a:lstStyle/>
          <a:p>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Numbered list item 1</a:t>
            </a:r>
            <a:endParaRPr lang="en-US" sz="2175" dirty="0"/>
          </a:p>
          <a:p>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Numbered list item 2</a:t>
            </a:r>
            <a:endParaRPr lang="en-US" sz="2175" dirty="0"/>
          </a:p>
          <a:p>
            <a:pPr algn="l" lvl="1" marL="6858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Numbered nested 2-1</a:t>
            </a:r>
            <a:endParaRPr lang="en-US" sz="2175" dirty="0"/>
          </a:p>
          <a:p>
            <a:pPr algn="l" lvl="1" marL="6858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Numbered nested 2-2</a:t>
            </a:r>
            <a:endParaRPr lang="en-US" sz="2175" dirty="0"/>
          </a:p>
          <a:p>
            <a:pPr algn="l" marL="342900" indent="-342900">
              <a:lnSpc>
                <a:spcPct val="150000"/>
              </a:lnSpc>
              <a:buSzPct val="100000"/>
              <a:buFont typeface="+mj-lt"/>
              <a:buAutoNum type="arabicPeriod" startAt="1"/>
            </a:pPr>
            <a:r>
              <a:rPr lang="en-US" sz="2175" dirty="0">
                <a:solidFill>
                  <a:srgbClr val="1F2328"/>
                </a:solidFill>
                <a:latin typeface="Segoe UI" pitchFamily="34" charset="0"/>
                <a:ea typeface="Segoe UI" pitchFamily="34" charset="-122"/>
                <a:cs typeface="Segoe UI" pitchFamily="34" charset="-120"/>
              </a:rPr>
              <a:t>Numbered list item 3</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 8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2043559"/>
            <a:ext cx="11291888" cy="123735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80: linear-gradient marker highlight on strong inside list item</a:t>
            </a:r>
            <a:endParaRPr lang="en-US" sz="3480" dirty="0"/>
          </a:p>
        </p:txBody>
      </p:sp>
      <p:sp>
        <p:nvSpPr>
          <p:cNvPr id="3" name="Text 1"/>
          <p:cNvSpPr/>
          <p:nvPr/>
        </p:nvSpPr>
        <p:spPr>
          <a:xfrm>
            <a:off x="747713" y="3433316"/>
            <a:ext cx="10696575" cy="1381125"/>
          </a:xfrm>
          <a:prstGeom prst="rect">
            <a:avLst/>
          </a:prstGeom>
          <a:noFill/>
          <a:ln/>
        </p:spPr>
        <p:txBody>
          <a:bodyPr wrap="square" lIns="0" tIns="0" rIns="0" bIns="0" rtlCol="0" anchor="t"/>
          <a:lstStyle/>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Alpha beta gamma </a:t>
            </a:r>
            <a:pPr algn="l" marL="342900" indent="-342900">
              <a:lnSpc>
                <a:spcPct val="150000"/>
              </a:lnSpc>
              <a:buSzPct val="100000"/>
              <a:buChar char="•"/>
            </a:pPr>
            <a:r>
              <a:rPr lang="en-US" sz="2175" b="1" dirty="0">
                <a:solidFill>
                  <a:srgbClr val="1F2328"/>
                </a:solidFill>
                <a:highlight>
                  <a:srgbClr val="FFF2A8"/>
                </a:highlight>
                <a:latin typeface="Segoe UI" pitchFamily="34" charset="0"/>
                <a:ea typeface="Segoe UI" pitchFamily="34" charset="-122"/>
                <a:cs typeface="Segoe UI" pitchFamily="34" charset="-120"/>
              </a:rPr>
              <a:t>Item-1</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delta epsilon</a:t>
            </a:r>
            <a:endParaRPr lang="en-US" sz="2175" dirty="0"/>
          </a:p>
          <a:p>
            <a:pPr algn="l" marL="342900" indent="-342900">
              <a:lnSpc>
                <a:spcPct val="150000"/>
              </a:lnSpc>
              <a:buSzPct val="100000"/>
              <a:buChar char="•"/>
            </a:pPr>
            <a:r>
              <a:rPr lang="en-US" sz="2175" b="1" dirty="0">
                <a:solidFill>
                  <a:srgbClr val="1F2328"/>
                </a:solidFill>
                <a:highlight>
                  <a:srgbClr val="FFF2A8"/>
                </a:highlight>
                <a:latin typeface="Segoe UI" pitchFamily="34" charset="0"/>
                <a:ea typeface="Segoe UI" pitchFamily="34" charset="-122"/>
                <a:cs typeface="Segoe UI" pitchFamily="34" charset="-120"/>
              </a:rPr>
              <a:t>Item-2</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zeta nu eta</a:t>
            </a:r>
            <a:endParaRPr lang="en-US" sz="2175" dirty="0"/>
          </a:p>
          <a:p>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Theta iota </a:t>
            </a:r>
            <a:pPr algn="l" marL="342900" indent="-342900">
              <a:lnSpc>
                <a:spcPct val="150000"/>
              </a:lnSpc>
              <a:buSzPct val="100000"/>
              <a:buChar char="•"/>
            </a:pPr>
            <a:r>
              <a:rPr lang="en-US" sz="2175" b="1" dirty="0">
                <a:solidFill>
                  <a:srgbClr val="1F2328"/>
                </a:solidFill>
                <a:highlight>
                  <a:srgbClr val="FFF2A8"/>
                </a:highlight>
                <a:latin typeface="Segoe UI" pitchFamily="34" charset="0"/>
                <a:ea typeface="Segoe UI" pitchFamily="34" charset="-122"/>
                <a:cs typeface="Segoe UI" pitchFamily="34" charset="-120"/>
              </a:rPr>
              <a:t>Item-3</a:t>
            </a:r>
            <a:pPr algn="l" marL="342900" indent="-342900">
              <a:lnSpc>
                <a:spcPct val="150000"/>
              </a:lnSpc>
              <a:buSzPct val="100000"/>
              <a:buChar char="•"/>
            </a:pPr>
            <a:r>
              <a:rPr lang="en-US" sz="2175" dirty="0">
                <a:solidFill>
                  <a:srgbClr val="1F2328"/>
                </a:solidFill>
                <a:latin typeface="Segoe UI" pitchFamily="34" charset="0"/>
                <a:ea typeface="Segoe UI" pitchFamily="34" charset="-122"/>
                <a:cs typeface="Segoe UI" pitchFamily="34" charset="-120"/>
              </a:rPr>
              <a:t> kappa lambda</a:t>
            </a:r>
            <a:endParaRPr lang="en-US" sz="2175"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80</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747713" y="747713"/>
            <a:ext cx="11291888" cy="684907"/>
          </a:xfrm>
          <a:prstGeom prst="rect">
            <a:avLst/>
          </a:prstGeom>
          <a:noFill/>
          <a:ln/>
        </p:spPr>
        <p:txBody>
          <a:bodyPr wrap="square" lIns="0" tIns="0" rIns="0" bIns="132588" rtlCol="0" anchor="t"/>
          <a:lstStyle/>
          <a:p>
            <a:pPr algn="l" indent="0" marL="0">
              <a:lnSpc>
                <a:spcPct val="125000"/>
              </a:lnSpc>
              <a:buNone/>
            </a:pPr>
            <a:r>
              <a:rPr lang="en-US" sz="3480" b="1" dirty="0">
                <a:solidFill>
                  <a:srgbClr val="224466"/>
                </a:solidFill>
                <a:latin typeface="Segoe UI" pitchFamily="34" charset="0"/>
                <a:ea typeface="Segoe UI" pitchFamily="34" charset="-122"/>
                <a:cs typeface="Segoe UI" pitchFamily="34" charset="-120"/>
              </a:rPr>
              <a:t>Slide 9: Code block (syntax highlighting)</a:t>
            </a:r>
            <a:endParaRPr lang="en-US" sz="3480" dirty="0"/>
          </a:p>
        </p:txBody>
      </p:sp>
      <p:sp>
        <p:nvSpPr>
          <p:cNvPr id="3" name="Shape 1"/>
          <p:cNvSpPr/>
          <p:nvPr/>
        </p:nvSpPr>
        <p:spPr>
          <a:xfrm>
            <a:off x="747713" y="1585020"/>
            <a:ext cx="10696575" cy="2486025"/>
          </a:xfrm>
          <a:prstGeom prst="roundRect">
            <a:avLst>
              <a:gd name="adj" fmla="val 1691"/>
            </a:avLst>
          </a:prstGeom>
          <a:solidFill>
            <a:srgbClr val="F6F8FA"/>
          </a:solidFill>
          <a:ln w="9525">
            <a:solidFill>
              <a:srgbClr val="D1D9E0"/>
            </a:solidFill>
            <a:prstDash val="solid"/>
          </a:ln>
        </p:spPr>
      </p:sp>
      <p:sp>
        <p:nvSpPr>
          <p:cNvPr id="4" name="Text 2"/>
          <p:cNvSpPr/>
          <p:nvPr/>
        </p:nvSpPr>
        <p:spPr>
          <a:xfrm>
            <a:off x="747713" y="1585020"/>
            <a:ext cx="11077575" cy="2486025"/>
          </a:xfrm>
          <a:prstGeom prst="rect">
            <a:avLst/>
          </a:prstGeom>
          <a:noFill/>
          <a:ln/>
        </p:spPr>
        <p:txBody>
          <a:bodyPr wrap="square" lIns="152400" tIns="152400" rIns="152400" bIns="152400" rtlCol="0" anchor="t"/>
          <a:lstStyle/>
          <a:p>
            <a:pPr algn="l" indent="0" marL="0">
              <a:lnSpc>
                <a:spcPct val="115000"/>
              </a:lnSpc>
              <a:buNone/>
            </a:pPr>
            <a:r>
              <a:rPr lang="en-US" sz="1849" dirty="0">
                <a:solidFill>
                  <a:srgbClr val="59636E"/>
                </a:solidFill>
                <a:latin typeface="Consolas" pitchFamily="34" charset="0"/>
                <a:ea typeface="Consolas" pitchFamily="34" charset="-122"/>
                <a:cs typeface="Consolas" pitchFamily="34" charset="-120"/>
              </a:rPr>
              <a:t># Python sample</a:t>
            </a:r>
            <a:pPr algn="l" indent="0" marL="0">
              <a:lnSpc>
                <a:spcPct val="115000"/>
              </a:lnSpc>
              <a:buNone/>
            </a:pPr>
            <a:endParaRPr lang="en-US" sz="1849" dirty="0"/>
          </a:p>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import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asyncio</a:t>
            </a:r>
            <a:pPr algn="l" indent="0" marL="0">
              <a:lnSpc>
                <a:spcPct val="115000"/>
              </a:lnSpc>
              <a:buNone/>
            </a:pPr>
            <a:endParaRPr lang="en-US" sz="1849" dirty="0"/>
          </a:p>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async</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def</a:t>
            </a:r>
            <a:pPr algn="l" indent="0" marL="0">
              <a:lnSpc>
                <a:spcPct val="115000"/>
              </a:lnSpc>
              <a:buNone/>
            </a:pPr>
            <a:r>
              <a:rPr lang="en-US" sz="1849" dirty="0">
                <a:solidFill>
                  <a:srgbClr val="6639BA"/>
                </a:solidFill>
                <a:latin typeface="Consolas" pitchFamily="34" charset="0"/>
                <a:ea typeface="Consolas" pitchFamily="34" charset="-122"/>
                <a:cs typeface="Consolas" pitchFamily="34" charset="-120"/>
              </a:rPr>
              <a:t>fetch_data</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url: </a:t>
            </a:r>
            <a:pPr algn="l" indent="0" marL="0">
              <a:lnSpc>
                <a:spcPct val="115000"/>
              </a:lnSpc>
              <a:buNone/>
            </a:pPr>
            <a:r>
              <a:rPr lang="en-US" sz="1849" dirty="0">
                <a:solidFill>
                  <a:srgbClr val="953800"/>
                </a:solidFill>
                <a:latin typeface="Consolas" pitchFamily="34" charset="0"/>
                <a:ea typeface="Consolas" pitchFamily="34" charset="-122"/>
                <a:cs typeface="Consolas" pitchFamily="34" charset="-120"/>
              </a:rPr>
              <a:t>str</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-&gt; </a:t>
            </a:r>
            <a:pPr algn="l" indent="0" marL="0">
              <a:lnSpc>
                <a:spcPct val="115000"/>
              </a:lnSpc>
              <a:buNone/>
            </a:pPr>
            <a:r>
              <a:rPr lang="en-US" sz="1849" dirty="0">
                <a:solidFill>
                  <a:srgbClr val="953800"/>
                </a:solidFill>
                <a:latin typeface="Consolas" pitchFamily="34" charset="0"/>
                <a:ea typeface="Consolas" pitchFamily="34" charset="-122"/>
                <a:cs typeface="Consolas" pitchFamily="34" charset="-120"/>
              </a:rPr>
              <a:t>dict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0A3069"/>
                </a:solidFill>
                <a:latin typeface="Consolas" pitchFamily="34" charset="0"/>
                <a:ea typeface="Consolas" pitchFamily="34" charset="-122"/>
                <a:cs typeface="Consolas" pitchFamily="34" charset="-120"/>
              </a:rPr>
              <a:t>"""Fetch data asynchronously"""</a:t>
            </a:r>
            <a:pPr algn="l" indent="0" marL="0">
              <a:lnSpc>
                <a:spcPct val="115000"/>
              </a:lnSpc>
              <a:buNone/>
            </a:pPr>
            <a:endParaRPr lang="en-US" sz="1849" dirty="0"/>
          </a:p>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async</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with</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aiohttp.ClientSession() </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as</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session:</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async</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with</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session.get(url) </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as</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response:</a:t>
            </a:r>
            <a:pPr algn="l" indent="0" marL="0">
              <a:lnSpc>
                <a:spcPct val="115000"/>
              </a:lnSpc>
              <a:buNone/>
            </a:pPr>
            <a:endParaRPr lang="en-US" sz="1849" dirty="0"/>
          </a:p>
          <a:p>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return</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await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response.json()</a:t>
            </a:r>
            <a:endParaRPr lang="en-US" sz="1849" dirty="0"/>
          </a:p>
        </p:txBody>
      </p:sp>
      <p:sp>
        <p:nvSpPr>
          <p:cNvPr id="5" name="Shape 3"/>
          <p:cNvSpPr/>
          <p:nvPr/>
        </p:nvSpPr>
        <p:spPr>
          <a:xfrm>
            <a:off x="747713" y="4223445"/>
            <a:ext cx="10696575" cy="1952625"/>
          </a:xfrm>
          <a:prstGeom prst="roundRect">
            <a:avLst>
              <a:gd name="adj" fmla="val 2741"/>
            </a:avLst>
          </a:prstGeom>
          <a:solidFill>
            <a:srgbClr val="F6F8FA"/>
          </a:solidFill>
          <a:ln w="9525">
            <a:solidFill>
              <a:srgbClr val="D1D9E0"/>
            </a:solidFill>
            <a:prstDash val="solid"/>
          </a:ln>
        </p:spPr>
      </p:sp>
      <p:sp>
        <p:nvSpPr>
          <p:cNvPr id="6" name="Text 4"/>
          <p:cNvSpPr/>
          <p:nvPr/>
        </p:nvSpPr>
        <p:spPr>
          <a:xfrm>
            <a:off x="747713" y="4223445"/>
            <a:ext cx="11077575" cy="1952625"/>
          </a:xfrm>
          <a:prstGeom prst="rect">
            <a:avLst/>
          </a:prstGeom>
          <a:noFill/>
          <a:ln/>
        </p:spPr>
        <p:txBody>
          <a:bodyPr wrap="square" lIns="152400" tIns="152400" rIns="152400" bIns="152400" rtlCol="0" anchor="t"/>
          <a:lstStyle/>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SELECT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u.name, </a:t>
            </a:r>
            <a:pPr algn="l" indent="0" marL="0">
              <a:lnSpc>
                <a:spcPct val="115000"/>
              </a:lnSpc>
              <a:buNone/>
            </a:pPr>
            <a:r>
              <a:rPr lang="en-US" sz="1849" dirty="0">
                <a:solidFill>
                  <a:srgbClr val="953800"/>
                </a:solidFill>
                <a:latin typeface="Consolas" pitchFamily="34" charset="0"/>
                <a:ea typeface="Consolas" pitchFamily="34" charset="-122"/>
                <a:cs typeface="Consolas" pitchFamily="34" charset="-120"/>
              </a:rPr>
              <a:t>COUNT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(o.id) </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AS</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order_count</a:t>
            </a:r>
            <a:pPr algn="l" indent="0" marL="0">
              <a:lnSpc>
                <a:spcPct val="115000"/>
              </a:lnSpc>
              <a:buNone/>
            </a:pPr>
            <a:endParaRPr lang="en-US" sz="1849" dirty="0"/>
          </a:p>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FROM</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users u</a:t>
            </a:r>
            <a:pPr algn="l" indent="0" marL="0">
              <a:lnSpc>
                <a:spcPct val="115000"/>
              </a:lnSpc>
              <a:buNone/>
            </a:pPr>
            <a:endParaRPr lang="en-US" sz="1849" dirty="0"/>
          </a:p>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LEFT</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JOIN</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orders o </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ON</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u.id </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o.user_id</a:t>
            </a:r>
            <a:pPr algn="l" indent="0" marL="0">
              <a:lnSpc>
                <a:spcPct val="115000"/>
              </a:lnSpc>
              <a:buNone/>
            </a:pPr>
            <a:endParaRPr lang="en-US" sz="1849" dirty="0"/>
          </a:p>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WHERE</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u.created_at </a:t>
            </a:r>
            <a:pPr algn="l" indent="0" marL="0">
              <a:lnSpc>
                <a:spcPct val="115000"/>
              </a:lnSpc>
              <a:buNone/>
            </a:pPr>
            <a:r>
              <a:rPr lang="en-US" sz="1849" dirty="0">
                <a:solidFill>
                  <a:srgbClr val="0550AE"/>
                </a:solidFill>
                <a:latin typeface="Consolas" pitchFamily="34" charset="0"/>
                <a:ea typeface="Consolas" pitchFamily="34" charset="-122"/>
                <a:cs typeface="Consolas" pitchFamily="34" charset="-120"/>
              </a:rPr>
              <a:t>&gt;=</a:t>
            </a:r>
            <a:pPr algn="l" indent="0" marL="0">
              <a:lnSpc>
                <a:spcPct val="115000"/>
              </a:lnSpc>
              <a:buNone/>
            </a:pPr>
            <a:r>
              <a:rPr lang="en-US" sz="1849" dirty="0">
                <a:solidFill>
                  <a:srgbClr val="0A3069"/>
                </a:solidFill>
                <a:latin typeface="Consolas" pitchFamily="34" charset="0"/>
                <a:ea typeface="Consolas" pitchFamily="34" charset="-122"/>
                <a:cs typeface="Consolas" pitchFamily="34" charset="-120"/>
              </a:rPr>
              <a:t>'2024-01-01'</a:t>
            </a:r>
            <a:pPr algn="l" indent="0" marL="0">
              <a:lnSpc>
                <a:spcPct val="115000"/>
              </a:lnSpc>
              <a:buNone/>
            </a:pPr>
            <a:endParaRPr lang="en-US" sz="1849" dirty="0"/>
          </a:p>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GROUP</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BY</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u.id</a:t>
            </a:r>
            <a:pPr algn="l" indent="0" marL="0">
              <a:lnSpc>
                <a:spcPct val="115000"/>
              </a:lnSpc>
              <a:buNone/>
            </a:pPr>
            <a:endParaRPr lang="en-US" sz="1849" dirty="0"/>
          </a:p>
          <a:p>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ORDER</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BY</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 order_count </a:t>
            </a:r>
            <a:pPr algn="l" indent="0" marL="0">
              <a:lnSpc>
                <a:spcPct val="115000"/>
              </a:lnSpc>
              <a:buNone/>
            </a:pPr>
            <a:r>
              <a:rPr lang="en-US" sz="1849" dirty="0">
                <a:solidFill>
                  <a:srgbClr val="CF222E"/>
                </a:solidFill>
                <a:latin typeface="Consolas" pitchFamily="34" charset="0"/>
                <a:ea typeface="Consolas" pitchFamily="34" charset="-122"/>
                <a:cs typeface="Consolas" pitchFamily="34" charset="-120"/>
              </a:rPr>
              <a:t>DESC</a:t>
            </a:r>
            <a:pPr algn="l" indent="0" marL="0">
              <a:lnSpc>
                <a:spcPct val="115000"/>
              </a:lnSpc>
              <a:buNone/>
            </a:pPr>
            <a:r>
              <a:rPr lang="en-US" sz="1849" dirty="0">
                <a:solidFill>
                  <a:srgbClr val="1F2328"/>
                </a:solidFill>
                <a:latin typeface="Consolas" pitchFamily="34" charset="0"/>
                <a:ea typeface="Consolas" pitchFamily="34" charset="-122"/>
                <a:cs typeface="Consolas" pitchFamily="34" charset="-120"/>
              </a:rPr>
              <a:t>;</a:t>
            </a:r>
            <a:endParaRPr lang="en-US" sz="1849" dirty="0"/>
          </a:p>
        </p:txBody>
      </p:sp>
      <p:sp>
        <p:nvSpPr>
          <p:cNvPr id="25" name="Slide Number Placeholder 0"/>
          <p:cNvSpPr>
            <a:spLocks noGrp="1"/>
          </p:cNvSpPr>
          <p:nvPr>
            <p:ph type="sldNum" sz="quarter" idx="4294967295"/>
          </p:nvPr>
        </p:nvSpPr>
        <p:spPr>
          <a:xfrm>
            <a:off x="0" y="6343650"/>
            <a:ext cx="11811000" cy="228600"/>
          </a:xfrm>
          <a:prstGeom prst="rect">
            <a:avLst/>
          </a:prstGeom>
          <a:extLst>
            <a:ext uri="{C572A759-6A51-4108-AA02-DFA0A04FC94B}">
              <ma14:wrappingTextBoxFlag xmlns:ma14="http://schemas.microsoft.com/office/mac/drawingml/2011/main" val="0"/>
            </a:ext>
          </a:extLst>
        </p:spPr>
        <p:txBody>
          <a:bodyPr lIns="0" tIns="0" rIns="0" bIns="0"/>
          <a:lstStyle>
            <a:lvl1pPr>
              <a:defRPr sz="1350">
                <a:solidFill>
                  <a:srgbClr val="777777"/>
                </a:solidFill>
              </a:defRPr>
            </a:lvl1pPr>
          </a:lstStyle>
          <a:p>
            <a:pPr algn="r"/>
            <a:fld id="{F7021451-1387-4CA6-816F-3879F97B5CBC}" type="slidenum">
              <a:rPr b="0" lang="en-US"/>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80</Slides>
  <Notes>80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80</vt:i4>
      </vt:variant>
    </vt:vector>
  </HeadingPairs>
  <TitlesOfParts>
    <vt:vector size="8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2026-05-08T06:35:00Z</dcterms:created>
  <dcterms:modified xsi:type="dcterms:W3CDTF">2026-05-08T06:35:00Z</dcterms:modified>
</cp:coreProperties>
</file>